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3"/>
    <p:restoredTop sz="94704"/>
  </p:normalViewPr>
  <p:slideViewPr>
    <p:cSldViewPr snapToGrid="0" snapToObjects="1">
      <p:cViewPr varScale="1">
        <p:scale>
          <a:sx n="105" d="100"/>
          <a:sy n="105" d="100"/>
        </p:scale>
        <p:origin x="163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705" y="1889794"/>
            <a:ext cx="8025063" cy="1635459"/>
          </a:xfrm>
        </p:spPr>
        <p:txBody>
          <a:bodyPr>
            <a:normAutofit/>
          </a:bodyPr>
          <a:lstStyle/>
          <a:p>
            <a:r>
              <a:rPr sz="4800" dirty="0">
                <a:latin typeface="Cooper Black" panose="0208090404030B020404" pitchFamily="18" charset="77"/>
              </a:rPr>
              <a:t>Meet the Teacher – Year 3 Autumn Term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sz="3600" b="1" dirty="0"/>
              <a:t>Parents &amp; Carers Information Session</a:t>
            </a:r>
          </a:p>
          <a:p>
            <a:r>
              <a:rPr sz="3600" b="1" dirty="0"/>
              <a:t>Autumn 2025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 1">
            <a:extLst>
              <a:ext uri="{FF2B5EF4-FFF2-40B4-BE49-F238E27FC236}">
                <a16:creationId xmlns:a16="http://schemas.microsoft.com/office/drawing/2014/main" id="{7A12C91C-6933-A556-B47F-C30AB1B43D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82598" y="320040"/>
            <a:ext cx="1439895" cy="1549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ooper Black" panose="0208090404030B020404" pitchFamily="18" charset="77"/>
              </a:rPr>
              <a:t>Welcome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Letter-join Plus 8" panose="02000505000000020003" pitchFamily="2" charset="0"/>
              </a:rPr>
              <a:t>• Welcome back to school!</a:t>
            </a:r>
          </a:p>
          <a:p>
            <a:r>
              <a:rPr dirty="0">
                <a:latin typeface="Letter-join Plus 8" panose="02000505000000020003" pitchFamily="2" charset="0"/>
              </a:rPr>
              <a:t>• We are excited to work with you and your child this year.</a:t>
            </a:r>
          </a:p>
          <a:p>
            <a:r>
              <a:rPr dirty="0">
                <a:latin typeface="Letter-join Plus 8" panose="02000505000000020003" pitchFamily="2" charset="0"/>
              </a:rPr>
              <a:t>• Teachers: </a:t>
            </a:r>
            <a:r>
              <a:rPr dirty="0" err="1">
                <a:latin typeface="Letter-join Plus 8" panose="02000505000000020003" pitchFamily="2" charset="0"/>
              </a:rPr>
              <a:t>Mrs</a:t>
            </a:r>
            <a:r>
              <a:rPr dirty="0">
                <a:latin typeface="Letter-join Plus 8" panose="02000505000000020003" pitchFamily="2" charset="0"/>
              </a:rPr>
              <a:t> Khan &amp; </a:t>
            </a:r>
            <a:r>
              <a:rPr dirty="0" err="1">
                <a:latin typeface="Letter-join Plus 8" panose="02000505000000020003" pitchFamily="2" charset="0"/>
              </a:rPr>
              <a:t>Mrs</a:t>
            </a:r>
            <a:r>
              <a:rPr dirty="0">
                <a:latin typeface="Letter-join Plus 8" panose="02000505000000020003" pitchFamily="2" charset="0"/>
              </a:rPr>
              <a:t> Williams</a:t>
            </a:r>
          </a:p>
          <a:p>
            <a:r>
              <a:rPr dirty="0">
                <a:latin typeface="Letter-join Plus 8" panose="02000505000000020003" pitchFamily="2" charset="0"/>
              </a:rPr>
              <a:t>• Additional support: Miss Bibi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9422F2-B9CE-8AAE-2E20-6F632213CC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446" y="4579625"/>
            <a:ext cx="2733108" cy="188862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ooper Black" panose="0208090404030B020404" pitchFamily="18" charset="77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894579" cy="4525963"/>
          </a:xfrm>
        </p:spPr>
        <p:txBody>
          <a:bodyPr>
            <a:normAutofit lnSpcReduction="10000"/>
          </a:bodyPr>
          <a:lstStyle/>
          <a:p>
            <a:r>
              <a:rPr dirty="0">
                <a:latin typeface="Letter-join Plus 8" panose="02000505000000020003" pitchFamily="2" charset="0"/>
              </a:rPr>
              <a:t>• Children must bring reading book &amp; diary daily.</a:t>
            </a:r>
          </a:p>
          <a:p>
            <a:r>
              <a:rPr dirty="0">
                <a:latin typeface="Letter-join Plus 8" panose="02000505000000020003" pitchFamily="2" charset="0"/>
              </a:rPr>
              <a:t>• Daily reading at home – parents/carers to sign.</a:t>
            </a:r>
          </a:p>
          <a:p>
            <a:r>
              <a:rPr dirty="0">
                <a:latin typeface="Letter-join Plus 8" panose="02000505000000020003" pitchFamily="2" charset="0"/>
              </a:rPr>
              <a:t>• Guided reading through Little Wandle phonics or VIPERS.</a:t>
            </a:r>
          </a:p>
          <a:p>
            <a:r>
              <a:rPr dirty="0">
                <a:latin typeface="Letter-join Plus 8" panose="02000505000000020003" pitchFamily="2" charset="0"/>
              </a:rPr>
              <a:t>• Class library books for independent reading.</a:t>
            </a:r>
          </a:p>
          <a:p>
            <a:r>
              <a:rPr dirty="0">
                <a:latin typeface="Letter-join Plus 8" panose="02000505000000020003" pitchFamily="2" charset="0"/>
              </a:rPr>
              <a:t>• Reading = cornerstone of learning.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FA0DFE-E628-5044-D950-95BBD23F3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779" y="1723141"/>
            <a:ext cx="1515495" cy="17278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BB5FD1-5C62-DACC-ED93-F261B170A4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138" y="4297731"/>
            <a:ext cx="1333662" cy="13089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>
                <a:latin typeface="Cooper Black" panose="0208090404030B020404" pitchFamily="18" charset="77"/>
              </a:rPr>
              <a:t>Writing &amp; </a:t>
            </a:r>
            <a:r>
              <a:rPr b="1" dirty="0" err="1">
                <a:latin typeface="Cooper Black" panose="0208090404030B020404" pitchFamily="18" charset="77"/>
              </a:rPr>
              <a:t>SPaG</a:t>
            </a:r>
            <a:endParaRPr b="1" dirty="0">
              <a:latin typeface="Cooper Black" panose="0208090404030B020404" pitchFamily="18" charset="7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9541"/>
            <a:ext cx="8229600" cy="3731878"/>
          </a:xfrm>
        </p:spPr>
        <p:txBody>
          <a:bodyPr>
            <a:normAutofit fontScale="85000" lnSpcReduction="10000"/>
          </a:bodyPr>
          <a:lstStyle/>
          <a:p>
            <a:r>
              <a:rPr dirty="0">
                <a:latin typeface="Letter-join Plus 8" panose="02000505000000020003" pitchFamily="2" charset="0"/>
              </a:rPr>
              <a:t>• Writing inspired by history texts (e.g. Stone Age Boy).</a:t>
            </a:r>
          </a:p>
          <a:p>
            <a:r>
              <a:rPr dirty="0">
                <a:latin typeface="Letter-join Plus 8" panose="02000505000000020003" pitchFamily="2" charset="0"/>
              </a:rPr>
              <a:t>• Genres: settings, narratives, diary entries, instructions.</a:t>
            </a:r>
          </a:p>
          <a:p>
            <a:r>
              <a:rPr dirty="0">
                <a:latin typeface="Letter-join Plus 8" panose="02000505000000020003" pitchFamily="2" charset="0"/>
              </a:rPr>
              <a:t>• Daily handwriting (Letter-Join).</a:t>
            </a:r>
          </a:p>
          <a:p>
            <a:r>
              <a:rPr dirty="0">
                <a:latin typeface="Letter-join Plus 8" panose="02000505000000020003" pitchFamily="2" charset="0"/>
              </a:rPr>
              <a:t>• New </a:t>
            </a:r>
            <a:r>
              <a:rPr dirty="0" err="1">
                <a:latin typeface="Letter-join Plus 8" panose="02000505000000020003" pitchFamily="2" charset="0"/>
              </a:rPr>
              <a:t>SPaG</a:t>
            </a:r>
            <a:r>
              <a:rPr dirty="0">
                <a:latin typeface="Letter-join Plus 8" panose="02000505000000020003" pitchFamily="2" charset="0"/>
              </a:rPr>
              <a:t> Ninja </a:t>
            </a:r>
            <a:r>
              <a:rPr dirty="0" err="1">
                <a:latin typeface="Letter-join Plus 8" panose="02000505000000020003" pitchFamily="2" charset="0"/>
              </a:rPr>
              <a:t>programme</a:t>
            </a:r>
            <a:r>
              <a:rPr dirty="0">
                <a:latin typeface="Letter-join Plus 8" panose="02000505000000020003" pitchFamily="2" charset="0"/>
              </a:rPr>
              <a:t>: capital letters, full stops,</a:t>
            </a:r>
          </a:p>
          <a:p>
            <a:r>
              <a:rPr dirty="0">
                <a:latin typeface="Letter-join Plus 8" panose="02000505000000020003" pitchFamily="2" charset="0"/>
              </a:rPr>
              <a:t>  conjunctions, tense, prepositions, inverted commas.</a:t>
            </a:r>
          </a:p>
          <a:p>
            <a:r>
              <a:rPr dirty="0">
                <a:latin typeface="Letter-join Plus 8" panose="02000505000000020003" pitchFamily="2" charset="0"/>
              </a:rPr>
              <a:t>• Spelling Shed for home practice.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886410-171D-EEE0-8F10-580CF49081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028" y="89340"/>
            <a:ext cx="985236" cy="9631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9B6645-9581-0387-0A34-5FF266745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197" y="1162833"/>
            <a:ext cx="1462898" cy="3408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83C71C-8B2E-80C5-DEEE-DFCF98E98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8022" y="4680284"/>
            <a:ext cx="4007186" cy="18549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5DD6BF-C616-617F-4F3E-6412DD9E86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411" y="4569537"/>
            <a:ext cx="2805681" cy="210880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 err="1">
                <a:latin typeface="Cooper Black" panose="0208090404030B020404" pitchFamily="18" charset="77"/>
              </a:rPr>
              <a:t>Maths</a:t>
            </a:r>
            <a:endParaRPr b="1" dirty="0">
              <a:latin typeface="Cooper Black" panose="0208090404030B020404" pitchFamily="18" charset="77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1709" y="1201539"/>
            <a:ext cx="4981260" cy="4104387"/>
          </a:xfrm>
        </p:spPr>
        <p:txBody>
          <a:bodyPr>
            <a:noAutofit/>
          </a:bodyPr>
          <a:lstStyle/>
          <a:p>
            <a:r>
              <a:rPr sz="2400" dirty="0">
                <a:latin typeface="Letter-join Plus 8" panose="02000505000000020003" pitchFamily="2" charset="0"/>
              </a:rPr>
              <a:t>Autumn 1:</a:t>
            </a:r>
          </a:p>
          <a:p>
            <a:r>
              <a:rPr sz="2400" dirty="0">
                <a:latin typeface="Letter-join Plus 8" panose="02000505000000020003" pitchFamily="2" charset="0"/>
              </a:rPr>
              <a:t>• Place value up to 1000</a:t>
            </a:r>
          </a:p>
          <a:p>
            <a:r>
              <a:rPr sz="2400" dirty="0">
                <a:latin typeface="Letter-join Plus 8" panose="02000505000000020003" pitchFamily="2" charset="0"/>
              </a:rPr>
              <a:t>• Addition &amp; subtraction</a:t>
            </a:r>
          </a:p>
          <a:p>
            <a:endParaRPr sz="2400" dirty="0">
              <a:latin typeface="Letter-join Plus 8" panose="02000505000000020003" pitchFamily="2" charset="0"/>
            </a:endParaRPr>
          </a:p>
          <a:p>
            <a:r>
              <a:rPr sz="2400" dirty="0">
                <a:latin typeface="Letter-join Plus 8" panose="02000505000000020003" pitchFamily="2" charset="0"/>
              </a:rPr>
              <a:t>Autumn 2:</a:t>
            </a:r>
          </a:p>
          <a:p>
            <a:r>
              <a:rPr sz="2400" dirty="0">
                <a:latin typeface="Letter-join Plus 8" panose="02000505000000020003" pitchFamily="2" charset="0"/>
              </a:rPr>
              <a:t>• Multiplication &amp; division</a:t>
            </a:r>
            <a:endParaRPr lang="en-GB" sz="2400" dirty="0">
              <a:latin typeface="Letter-join Plus 8" panose="02000505000000020003" pitchFamily="2" charset="0"/>
            </a:endParaRPr>
          </a:p>
          <a:p>
            <a:pPr marL="0" indent="0">
              <a:buNone/>
            </a:pPr>
            <a:endParaRPr sz="2400" dirty="0">
              <a:latin typeface="Letter-join Plus 8" panose="02000505000000020003" pitchFamily="2" charset="0"/>
            </a:endParaRPr>
          </a:p>
          <a:p>
            <a:r>
              <a:rPr sz="2400" dirty="0">
                <a:latin typeface="Letter-join Plus 8" panose="02000505000000020003" pitchFamily="2" charset="0"/>
              </a:rPr>
              <a:t>Other:</a:t>
            </a:r>
          </a:p>
          <a:p>
            <a:r>
              <a:rPr sz="2400" dirty="0">
                <a:latin typeface="Letter-join Plus 8" panose="02000505000000020003" pitchFamily="2" charset="0"/>
              </a:rPr>
              <a:t>• Times Tables Rockstars (daily practice)</a:t>
            </a:r>
          </a:p>
          <a:p>
            <a:r>
              <a:rPr sz="2400" dirty="0">
                <a:latin typeface="Letter-join Plus 8" panose="02000505000000020003" pitchFamily="2" charset="0"/>
              </a:rPr>
              <a:t>• Active </a:t>
            </a:r>
            <a:r>
              <a:rPr sz="2400" dirty="0" err="1">
                <a:latin typeface="Letter-join Plus 8" panose="02000505000000020003" pitchFamily="2" charset="0"/>
              </a:rPr>
              <a:t>Maths</a:t>
            </a:r>
            <a:r>
              <a:rPr sz="2400" dirty="0">
                <a:latin typeface="Letter-join Plus 8" panose="02000505000000020003" pitchFamily="2" charset="0"/>
              </a:rPr>
              <a:t> – practical, fun sessions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26" name="Picture 2" descr="Place Value Blocks/ Base Ten Block Clip Art">
            <a:extLst>
              <a:ext uri="{FF2B5EF4-FFF2-40B4-BE49-F238E27FC236}">
                <a16:creationId xmlns:a16="http://schemas.microsoft.com/office/drawing/2014/main" id="{E45014B1-FCCD-8362-5E60-9F4FDE5AD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831" y="1417638"/>
            <a:ext cx="3700969" cy="267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9+ Thousand Addition Subtraction Multiplication Division Royalty-Free  Images, Stock Photos &amp; Pictures | Shutterstock">
            <a:extLst>
              <a:ext uri="{FF2B5EF4-FFF2-40B4-BE49-F238E27FC236}">
                <a16:creationId xmlns:a16="http://schemas.microsoft.com/office/drawing/2014/main" id="{C1B55F42-C1BD-46DF-EE8F-B76B7CCC3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78" y="4313635"/>
            <a:ext cx="1984581" cy="1984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Cooper Black" panose="0208090404030B020404" pitchFamily="18" charset="77"/>
              </a:rPr>
              <a:t>Wider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158789" cy="4525963"/>
          </a:xfrm>
        </p:spPr>
        <p:txBody>
          <a:bodyPr>
            <a:normAutofit lnSpcReduction="10000"/>
          </a:bodyPr>
          <a:lstStyle/>
          <a:p>
            <a:r>
              <a:rPr dirty="0">
                <a:latin typeface="Letter-join Plus 8" panose="02000505000000020003" pitchFamily="2" charset="0"/>
              </a:rPr>
              <a:t>• RE: Bible’s big story, Advent &amp; Epiphany.</a:t>
            </a:r>
          </a:p>
          <a:p>
            <a:r>
              <a:rPr dirty="0">
                <a:latin typeface="Letter-join Plus 8" panose="02000505000000020003" pitchFamily="2" charset="0"/>
              </a:rPr>
              <a:t>• Computing: Connecting computers &amp; stop-frame animation.</a:t>
            </a:r>
          </a:p>
          <a:p>
            <a:r>
              <a:rPr dirty="0">
                <a:latin typeface="Letter-join Plus 8" panose="02000505000000020003" pitchFamily="2" charset="0"/>
              </a:rPr>
              <a:t>• Science: Rocks, soils &amp; fossils; Light &amp; shadows.</a:t>
            </a:r>
          </a:p>
          <a:p>
            <a:r>
              <a:rPr dirty="0">
                <a:latin typeface="Letter-join Plus 8" panose="02000505000000020003" pitchFamily="2" charset="0"/>
              </a:rPr>
              <a:t>• History: Pre-history (Stone Age to Iron Age).</a:t>
            </a:r>
          </a:p>
          <a:p>
            <a:r>
              <a:rPr dirty="0">
                <a:latin typeface="Letter-join Plus 8" panose="02000505000000020003" pitchFamily="2" charset="0"/>
              </a:rPr>
              <a:t>• Trip: Celtic Harmony – Tue 23rd Sept 2025.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Bible Clipart Images – Browse 12,664 ...">
            <a:extLst>
              <a:ext uri="{FF2B5EF4-FFF2-40B4-BE49-F238E27FC236}">
                <a16:creationId xmlns:a16="http://schemas.microsoft.com/office/drawing/2014/main" id="{1C27C7AB-3BC8-BB35-FF88-13FBA81A8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14" y="1600200"/>
            <a:ext cx="674063" cy="681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dvent clip-art | ChurchArt Online">
            <a:extLst>
              <a:ext uri="{FF2B5EF4-FFF2-40B4-BE49-F238E27FC236}">
                <a16:creationId xmlns:a16="http://schemas.microsoft.com/office/drawing/2014/main" id="{792F531D-1A69-4BE2-1863-90643CEFC3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768" y="1600200"/>
            <a:ext cx="674063" cy="1013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Earth's Surface - Rocks and Soil Clip Art">
            <a:extLst>
              <a:ext uri="{FF2B5EF4-FFF2-40B4-BE49-F238E27FC236}">
                <a16:creationId xmlns:a16="http://schemas.microsoft.com/office/drawing/2014/main" id="{7743D9CB-B5D5-DE77-4E4C-26013E697E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40" y="2672514"/>
            <a:ext cx="1021080" cy="1021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St Mark's C of E Primary School">
            <a:extLst>
              <a:ext uri="{FF2B5EF4-FFF2-40B4-BE49-F238E27FC236}">
                <a16:creationId xmlns:a16="http://schemas.microsoft.com/office/drawing/2014/main" id="{AD8EAE34-857F-3564-8A6F-FD1A40D08D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586" y="3183054"/>
            <a:ext cx="944245" cy="905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7FD877-31F2-86DF-75FA-29E0DC3AC4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1056" y="4594542"/>
            <a:ext cx="1528284" cy="8644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7820"/>
            <a:ext cx="8229600" cy="1143000"/>
          </a:xfrm>
        </p:spPr>
        <p:txBody>
          <a:bodyPr/>
          <a:lstStyle/>
          <a:p>
            <a:r>
              <a:rPr dirty="0">
                <a:latin typeface="Cooper Black" panose="0208090404030B020404" pitchFamily="18" charset="77"/>
              </a:rPr>
              <a:t>Creative Curriculum &amp; 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485" y="107838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dirty="0">
                <a:latin typeface="Letter-join Plus 8" panose="02000505000000020003" pitchFamily="2" charset="0"/>
              </a:rPr>
              <a:t>Art/DT:</a:t>
            </a:r>
          </a:p>
          <a:p>
            <a:r>
              <a:rPr dirty="0">
                <a:latin typeface="Letter-join Plus 8" panose="02000505000000020003" pitchFamily="2" charset="0"/>
              </a:rPr>
              <a:t>• Autumn 1: Ammonites (sketching, shading, sculpture).</a:t>
            </a:r>
          </a:p>
          <a:p>
            <a:r>
              <a:rPr dirty="0">
                <a:latin typeface="Letter-join Plus 8" panose="02000505000000020003" pitchFamily="2" charset="0"/>
              </a:rPr>
              <a:t>• Autumn 2: Prehistoric Pots (clay techniques).</a:t>
            </a:r>
            <a:endParaRPr lang="en-GB" dirty="0">
              <a:latin typeface="Letter-join Plus 8" panose="02000505000000020003" pitchFamily="2" charset="0"/>
            </a:endParaRPr>
          </a:p>
          <a:p>
            <a:endParaRPr dirty="0">
              <a:latin typeface="Letter-join Plus 8" panose="02000505000000020003" pitchFamily="2" charset="0"/>
            </a:endParaRPr>
          </a:p>
          <a:p>
            <a:r>
              <a:rPr dirty="0">
                <a:latin typeface="Letter-join Plus 8" panose="02000505000000020003" pitchFamily="2" charset="0"/>
              </a:rPr>
              <a:t>PE:</a:t>
            </a:r>
          </a:p>
          <a:p>
            <a:r>
              <a:rPr dirty="0">
                <a:latin typeface="Letter-join Plus 8" panose="02000505000000020003" pitchFamily="2" charset="0"/>
              </a:rPr>
              <a:t>• Autumn 1: Orienteering &amp; gymnastics.</a:t>
            </a:r>
          </a:p>
          <a:p>
            <a:r>
              <a:rPr dirty="0">
                <a:latin typeface="Letter-join Plus 8" panose="02000505000000020003" pitchFamily="2" charset="0"/>
              </a:rPr>
              <a:t>• Autumn 2: Ball skills &amp; dance.</a:t>
            </a: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1D05C7-8414-6958-2E91-5CD60A8122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243" y="962844"/>
            <a:ext cx="1273125" cy="11860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52F10E-4543-E7D8-4368-A1643BF27A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938" y="2352380"/>
            <a:ext cx="1059430" cy="10845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AE3C23-1F22-010F-8069-B4781A94550F}"/>
              </a:ext>
            </a:extLst>
          </p:cNvPr>
          <p:cNvSpPr txBox="1"/>
          <p:nvPr/>
        </p:nvSpPr>
        <p:spPr>
          <a:xfrm>
            <a:off x="742950" y="5480542"/>
            <a:ext cx="856949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Letter-join Plus 8" panose="02000505000000020003" pitchFamily="2" charset="0"/>
              </a:rPr>
              <a:t>• PE Kit: Blue t-shirt, black/blue shorts.</a:t>
            </a:r>
          </a:p>
          <a:p>
            <a:r>
              <a:rPr lang="en-GB" sz="3200" b="1" dirty="0">
                <a:latin typeface="Letter-join Plus 8" panose="02000505000000020003" pitchFamily="2" charset="0"/>
              </a:rPr>
              <a:t>• Kit in school Mon–Fri.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latin typeface="Cooper Black" panose="0208090404030B020404" pitchFamily="18" charset="77"/>
              </a:rPr>
              <a:t>Homework &amp;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870032" cy="4525963"/>
          </a:xfrm>
        </p:spPr>
        <p:txBody>
          <a:bodyPr>
            <a:noAutofit/>
          </a:bodyPr>
          <a:lstStyle/>
          <a:p>
            <a:r>
              <a:rPr sz="2800" dirty="0">
                <a:latin typeface="Letter-join Plus 8" panose="02000505000000020003" pitchFamily="2" charset="0"/>
              </a:rPr>
              <a:t>Homework:</a:t>
            </a:r>
          </a:p>
          <a:p>
            <a:r>
              <a:rPr sz="2800" dirty="0">
                <a:latin typeface="Letter-join Plus 8" panose="02000505000000020003" pitchFamily="2" charset="0"/>
              </a:rPr>
              <a:t>• Daily: Reading (10 mins), spellings, times tables.</a:t>
            </a:r>
          </a:p>
          <a:p>
            <a:r>
              <a:rPr sz="2800" dirty="0">
                <a:latin typeface="Letter-join Plus 8" panose="02000505000000020003" pitchFamily="2" charset="0"/>
              </a:rPr>
              <a:t>• Half-termly topic projects.</a:t>
            </a:r>
          </a:p>
          <a:p>
            <a:endParaRPr sz="2800" dirty="0">
              <a:latin typeface="Letter-join Plus 8" panose="02000505000000020003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0058400" y="182880"/>
            <a:ext cx="274320" cy="274320"/>
          </a:xfrm>
          <a:prstGeom prst="ellipse">
            <a:avLst/>
          </a:prstGeom>
          <a:solidFill>
            <a:srgbClr val="4F81BD"/>
          </a:solidFill>
          <a:ln>
            <a:solidFill>
              <a:srgbClr val="4F81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050" name="Picture 2" descr="Times Tables Rock Stars: Play">
            <a:extLst>
              <a:ext uri="{FF2B5EF4-FFF2-40B4-BE49-F238E27FC236}">
                <a16:creationId xmlns:a16="http://schemas.microsoft.com/office/drawing/2014/main" id="{3FAB4977-09CB-12B9-596A-9B9150C20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551" y="1741677"/>
            <a:ext cx="2112818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28F117-2BEF-378E-639A-DA196278B557}"/>
              </a:ext>
            </a:extLst>
          </p:cNvPr>
          <p:cNvSpPr txBox="1"/>
          <p:nvPr/>
        </p:nvSpPr>
        <p:spPr>
          <a:xfrm>
            <a:off x="550445" y="4074240"/>
            <a:ext cx="846120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Letter-join Plus 8" panose="02000505000000020003" pitchFamily="2" charset="0"/>
              </a:rPr>
              <a:t>Communication:</a:t>
            </a:r>
          </a:p>
          <a:p>
            <a:r>
              <a:rPr lang="en-GB" sz="2800" dirty="0">
                <a:latin typeface="Letter-join Plus 8" panose="02000505000000020003" pitchFamily="2" charset="0"/>
              </a:rPr>
              <a:t>• Year 3 webpage – regular updates.</a:t>
            </a:r>
          </a:p>
          <a:p>
            <a:r>
              <a:rPr lang="en-GB" sz="2800" dirty="0">
                <a:latin typeface="Letter-join Plus 8" panose="02000505000000020003" pitchFamily="2" charset="0"/>
              </a:rPr>
              <a:t>• Contact via school office (</a:t>
            </a:r>
            <a:r>
              <a:rPr lang="en-GB" sz="2800" dirty="0" err="1">
                <a:latin typeface="Letter-join Plus 8" panose="02000505000000020003" pitchFamily="2" charset="0"/>
              </a:rPr>
              <a:t>sbm@st-james.enfield.sch.uk</a:t>
            </a:r>
            <a:r>
              <a:rPr lang="en-GB" sz="1600" dirty="0">
                <a:latin typeface="Letter-join Plus 8" panose="02000505000000020003" pitchFamily="2" charset="0"/>
              </a:rPr>
              <a:t>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377</Words>
  <Application>Microsoft Macintosh PowerPoint</Application>
  <PresentationFormat>On-screen Show (4:3)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Cooper Black</vt:lpstr>
      <vt:lpstr>Letter-join Plus 8</vt:lpstr>
      <vt:lpstr>Office Theme</vt:lpstr>
      <vt:lpstr>Meet the Teacher – Year 3 Autumn Term</vt:lpstr>
      <vt:lpstr>Welcome</vt:lpstr>
      <vt:lpstr>Reading</vt:lpstr>
      <vt:lpstr>Writing &amp; SPaG</vt:lpstr>
      <vt:lpstr>Maths</vt:lpstr>
      <vt:lpstr>Wider Curriculum</vt:lpstr>
      <vt:lpstr>Creative Curriculum &amp; PE</vt:lpstr>
      <vt:lpstr>Homework &amp; Communication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– Year 3 Autumn Term</dc:title>
  <dc:subject/>
  <dc:creator/>
  <cp:keywords/>
  <dc:description>generated using python-pptx</dc:description>
  <cp:lastModifiedBy>LISA EVERARD</cp:lastModifiedBy>
  <cp:revision>3</cp:revision>
  <dcterms:created xsi:type="dcterms:W3CDTF">2013-01-27T09:14:16Z</dcterms:created>
  <dcterms:modified xsi:type="dcterms:W3CDTF">2025-09-11T06:13:19Z</dcterms:modified>
  <cp:category/>
</cp:coreProperties>
</file>