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73" r:id="rId4"/>
    <p:sldId id="274" r:id="rId5"/>
    <p:sldId id="275" r:id="rId6"/>
    <p:sldId id="276" r:id="rId7"/>
    <p:sldId id="277" r:id="rId8"/>
    <p:sldId id="278" r:id="rId9"/>
    <p:sldId id="262" r:id="rId10"/>
    <p:sldId id="279" r:id="rId11"/>
    <p:sldId id="266" r:id="rId12"/>
    <p:sldId id="269" r:id="rId13"/>
    <p:sldId id="28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26"/>
  </p:normalViewPr>
  <p:slideViewPr>
    <p:cSldViewPr>
      <p:cViewPr varScale="1">
        <p:scale>
          <a:sx n="105" d="100"/>
          <a:sy n="105" d="100"/>
        </p:scale>
        <p:origin x="1840" y="1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394171-4E65-4F5A-ADDA-52D64DCDDFE4}" type="datetimeFigureOut">
              <a:rPr lang="en-GB" smtClean="0"/>
              <a:pPr/>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DDA78E-EAC2-480E-90E1-2B09643C329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394171-4E65-4F5A-ADDA-52D64DCDDFE4}" type="datetimeFigureOut">
              <a:rPr lang="en-GB" smtClean="0"/>
              <a:pPr/>
              <a:t>11/09/2025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DDA78E-EAC2-480E-90E1-2B09643C329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31640" y="4365104"/>
            <a:ext cx="6480720" cy="923330"/>
          </a:xfrm>
          <a:prstGeom prst="rect">
            <a:avLst/>
          </a:prstGeom>
          <a:noFill/>
        </p:spPr>
        <p:txBody>
          <a:bodyPr wrap="square" rtlCol="0">
            <a:spAutoFit/>
          </a:bodyPr>
          <a:lstStyle/>
          <a:p>
            <a:pPr algn="ctr"/>
            <a:r>
              <a:rPr lang="en-GB" sz="5400" b="1" dirty="0">
                <a:latin typeface="Apple Boy BTN" pitchFamily="34" charset="0"/>
              </a:rPr>
              <a:t>Mr Kay</a:t>
            </a:r>
          </a:p>
        </p:txBody>
      </p:sp>
      <p:pic>
        <p:nvPicPr>
          <p:cNvPr id="2" name="Picture 2" descr="Holden Clough Community Primary School: Year 5">
            <a:extLst>
              <a:ext uri="{FF2B5EF4-FFF2-40B4-BE49-F238E27FC236}">
                <a16:creationId xmlns:a16="http://schemas.microsoft.com/office/drawing/2014/main" id="{E4628B41-8806-9F54-5A3D-74A0E5768E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620688"/>
            <a:ext cx="6502400" cy="2413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014CF-235F-47D8-885A-EF8A84C412C9}"/>
              </a:ext>
            </a:extLst>
          </p:cNvPr>
          <p:cNvSpPr>
            <a:spLocks noGrp="1"/>
          </p:cNvSpPr>
          <p:nvPr>
            <p:ph type="title"/>
          </p:nvPr>
        </p:nvSpPr>
        <p:spPr/>
        <p:txBody>
          <a:bodyPr/>
          <a:lstStyle/>
          <a:p>
            <a:r>
              <a:rPr lang="en-GB" b="1" dirty="0"/>
              <a:t>About Me!</a:t>
            </a:r>
          </a:p>
        </p:txBody>
      </p:sp>
      <p:pic>
        <p:nvPicPr>
          <p:cNvPr id="2050" name="Picture 2">
            <a:extLst>
              <a:ext uri="{FF2B5EF4-FFF2-40B4-BE49-F238E27FC236}">
                <a16:creationId xmlns:a16="http://schemas.microsoft.com/office/drawing/2014/main" id="{3E4B09D4-63C1-289A-B7FB-6E9E6D0EC3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76365"/>
            <a:ext cx="4607879" cy="530120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6D930F4-B12A-663D-73D5-233FF74A9CF5}"/>
              </a:ext>
            </a:extLst>
          </p:cNvPr>
          <p:cNvSpPr txBox="1"/>
          <p:nvPr/>
        </p:nvSpPr>
        <p:spPr>
          <a:xfrm>
            <a:off x="5004048" y="1417638"/>
            <a:ext cx="3960440" cy="2031325"/>
          </a:xfrm>
          <a:prstGeom prst="rect">
            <a:avLst/>
          </a:prstGeom>
          <a:noFill/>
        </p:spPr>
        <p:txBody>
          <a:bodyPr wrap="square" rtlCol="0">
            <a:spAutoFit/>
          </a:bodyPr>
          <a:lstStyle/>
          <a:p>
            <a:r>
              <a:rPr lang="en-GB" dirty="0"/>
              <a:t>Grew up locally</a:t>
            </a:r>
          </a:p>
          <a:p>
            <a:endParaRPr lang="en-GB" dirty="0"/>
          </a:p>
          <a:p>
            <a:r>
              <a:rPr lang="en-GB" dirty="0"/>
              <a:t>Teaching in Enfield</a:t>
            </a:r>
          </a:p>
          <a:p>
            <a:endParaRPr lang="en-GB" dirty="0"/>
          </a:p>
          <a:p>
            <a:r>
              <a:rPr lang="en-GB" dirty="0"/>
              <a:t>Love sport </a:t>
            </a:r>
          </a:p>
          <a:p>
            <a:endParaRPr lang="en-GB" dirty="0"/>
          </a:p>
          <a:p>
            <a:r>
              <a:rPr lang="en-GB" dirty="0"/>
              <a:t>Very excited to be at St James</a:t>
            </a:r>
          </a:p>
        </p:txBody>
      </p:sp>
    </p:spTree>
    <p:extLst>
      <p:ext uri="{BB962C8B-B14F-4D97-AF65-F5344CB8AC3E}">
        <p14:creationId xmlns:p14="http://schemas.microsoft.com/office/powerpoint/2010/main" val="256529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44475-697A-4A72-9B9E-258C0E7F0817}"/>
              </a:ext>
            </a:extLst>
          </p:cNvPr>
          <p:cNvSpPr>
            <a:spLocks noGrp="1"/>
          </p:cNvSpPr>
          <p:nvPr>
            <p:ph type="title"/>
          </p:nvPr>
        </p:nvSpPr>
        <p:spPr>
          <a:xfrm>
            <a:off x="457200" y="165890"/>
            <a:ext cx="8229600" cy="1143000"/>
          </a:xfrm>
        </p:spPr>
        <p:txBody>
          <a:bodyPr/>
          <a:lstStyle/>
          <a:p>
            <a:r>
              <a:rPr lang="en-GB" b="1" dirty="0"/>
              <a:t>School Starts</a:t>
            </a:r>
          </a:p>
        </p:txBody>
      </p:sp>
      <p:pic>
        <p:nvPicPr>
          <p:cNvPr id="1026" name="Picture 2" descr="Telling the Time (5 Minute Intervals to): Interactive Questions - Maths  with Mum">
            <a:extLst>
              <a:ext uri="{FF2B5EF4-FFF2-40B4-BE49-F238E27FC236}">
                <a16:creationId xmlns:a16="http://schemas.microsoft.com/office/drawing/2014/main" id="{C8AA3690-46A6-4DDE-A24F-C69E25938A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28800"/>
            <a:ext cx="4392488" cy="43924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5C21DAB-7603-4DE0-86C5-9B83565D4E33}"/>
              </a:ext>
            </a:extLst>
          </p:cNvPr>
          <p:cNvSpPr/>
          <p:nvPr/>
        </p:nvSpPr>
        <p:spPr>
          <a:xfrm>
            <a:off x="4572000" y="1516720"/>
            <a:ext cx="4572000" cy="2308324"/>
          </a:xfrm>
          <a:prstGeom prst="rect">
            <a:avLst/>
          </a:prstGeom>
        </p:spPr>
        <p:txBody>
          <a:bodyPr>
            <a:spAutoFit/>
          </a:bodyPr>
          <a:lstStyle/>
          <a:p>
            <a:pPr algn="ctr">
              <a:buNone/>
            </a:pPr>
            <a:r>
              <a:rPr lang="en-GB" sz="2400" b="1" dirty="0">
                <a:latin typeface="Comic Sans MS" panose="030F0702030302020204" pitchFamily="66" charset="0"/>
              </a:rPr>
              <a:t>Early morning work</a:t>
            </a:r>
          </a:p>
          <a:p>
            <a:pPr algn="ctr">
              <a:buNone/>
            </a:pPr>
            <a:endParaRPr lang="en-GB" sz="2400" b="1" dirty="0">
              <a:latin typeface="Comic Sans MS" panose="030F0702030302020204" pitchFamily="66" charset="0"/>
            </a:endParaRPr>
          </a:p>
          <a:p>
            <a:pPr algn="ctr">
              <a:buNone/>
            </a:pPr>
            <a:r>
              <a:rPr lang="en-GB" sz="2400" b="1" dirty="0">
                <a:latin typeface="Comic Sans MS" panose="030F0702030302020204" pitchFamily="66" charset="0"/>
              </a:rPr>
              <a:t>Maths </a:t>
            </a:r>
          </a:p>
          <a:p>
            <a:pPr algn="ctr">
              <a:buNone/>
            </a:pPr>
            <a:r>
              <a:rPr lang="en-GB" sz="2400" b="1" dirty="0">
                <a:latin typeface="Comic Sans MS" panose="030F0702030302020204" pitchFamily="66" charset="0"/>
              </a:rPr>
              <a:t>Feedback</a:t>
            </a:r>
          </a:p>
          <a:p>
            <a:pPr algn="ctr">
              <a:buNone/>
            </a:pPr>
            <a:r>
              <a:rPr lang="en-GB" sz="2400" b="1" dirty="0" err="1">
                <a:latin typeface="Comic Sans MS" panose="030F0702030302020204" pitchFamily="66" charset="0"/>
              </a:rPr>
              <a:t>SPaG</a:t>
            </a:r>
            <a:endParaRPr lang="en-GB" sz="2400" b="1" dirty="0">
              <a:latin typeface="Comic Sans MS" panose="030F0702030302020204" pitchFamily="66" charset="0"/>
            </a:endParaRPr>
          </a:p>
          <a:p>
            <a:pPr algn="ctr">
              <a:buNone/>
            </a:pPr>
            <a:endParaRPr lang="en-GB" sz="2400" b="1" dirty="0">
              <a:latin typeface="Comic Sans MS" panose="030F0702030302020204" pitchFamily="66" charset="0"/>
            </a:endParaRPr>
          </a:p>
        </p:txBody>
      </p:sp>
    </p:spTree>
    <p:extLst>
      <p:ext uri="{BB962C8B-B14F-4D97-AF65-F5344CB8AC3E}">
        <p14:creationId xmlns:p14="http://schemas.microsoft.com/office/powerpoint/2010/main" val="152175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44475-697A-4A72-9B9E-258C0E7F0817}"/>
              </a:ext>
            </a:extLst>
          </p:cNvPr>
          <p:cNvSpPr>
            <a:spLocks noGrp="1"/>
          </p:cNvSpPr>
          <p:nvPr>
            <p:ph type="title"/>
          </p:nvPr>
        </p:nvSpPr>
        <p:spPr>
          <a:xfrm>
            <a:off x="457200" y="165890"/>
            <a:ext cx="8229600" cy="1143000"/>
          </a:xfrm>
        </p:spPr>
        <p:txBody>
          <a:bodyPr/>
          <a:lstStyle/>
          <a:p>
            <a:r>
              <a:rPr lang="en-GB" b="1" dirty="0"/>
              <a:t>Worship</a:t>
            </a:r>
          </a:p>
        </p:txBody>
      </p:sp>
      <p:sp>
        <p:nvSpPr>
          <p:cNvPr id="4" name="Rectangle 3">
            <a:extLst>
              <a:ext uri="{FF2B5EF4-FFF2-40B4-BE49-F238E27FC236}">
                <a16:creationId xmlns:a16="http://schemas.microsoft.com/office/drawing/2014/main" id="{F5C21DAB-7603-4DE0-86C5-9B83565D4E33}"/>
              </a:ext>
            </a:extLst>
          </p:cNvPr>
          <p:cNvSpPr/>
          <p:nvPr/>
        </p:nvSpPr>
        <p:spPr>
          <a:xfrm>
            <a:off x="4499992" y="1417638"/>
            <a:ext cx="4572000" cy="5262979"/>
          </a:xfrm>
          <a:prstGeom prst="rect">
            <a:avLst/>
          </a:prstGeom>
        </p:spPr>
        <p:txBody>
          <a:bodyPr>
            <a:spAutoFit/>
          </a:bodyPr>
          <a:lstStyle/>
          <a:p>
            <a:pPr algn="ctr">
              <a:buNone/>
            </a:pPr>
            <a:r>
              <a:rPr lang="en-GB" sz="2400" b="1" u="sng" dirty="0">
                <a:latin typeface="Comic Sans MS" panose="030F0702030302020204" pitchFamily="66" charset="0"/>
              </a:rPr>
              <a:t>EVERY DAY</a:t>
            </a:r>
          </a:p>
          <a:p>
            <a:pPr algn="ctr">
              <a:buNone/>
            </a:pPr>
            <a:endParaRPr lang="en-GB" sz="2400" b="1" dirty="0">
              <a:latin typeface="Comic Sans MS" panose="030F0702030302020204" pitchFamily="66" charset="0"/>
            </a:endParaRPr>
          </a:p>
          <a:p>
            <a:pPr algn="ctr"/>
            <a:r>
              <a:rPr lang="en-GB" sz="2400" b="1" dirty="0">
                <a:latin typeface="Comic Sans MS" panose="030F0702030302020204" pitchFamily="66" charset="0"/>
              </a:rPr>
              <a:t>In Class </a:t>
            </a:r>
          </a:p>
          <a:p>
            <a:pPr algn="ctr"/>
            <a:endParaRPr lang="en-GB" sz="2400" b="1" dirty="0">
              <a:latin typeface="Comic Sans MS" panose="030F0702030302020204" pitchFamily="66" charset="0"/>
            </a:endParaRPr>
          </a:p>
          <a:p>
            <a:pPr algn="ctr"/>
            <a:r>
              <a:rPr lang="en-GB" sz="2400" b="1" dirty="0">
                <a:latin typeface="Comic Sans MS" panose="030F0702030302020204" pitchFamily="66" charset="0"/>
              </a:rPr>
              <a:t>Singing</a:t>
            </a:r>
          </a:p>
          <a:p>
            <a:pPr algn="ctr">
              <a:buNone/>
            </a:pPr>
            <a:endParaRPr lang="en-GB" sz="2400" b="1" dirty="0">
              <a:latin typeface="Comic Sans MS" panose="030F0702030302020204" pitchFamily="66" charset="0"/>
            </a:endParaRPr>
          </a:p>
          <a:p>
            <a:pPr algn="ctr"/>
            <a:r>
              <a:rPr lang="en-GB" sz="2400" b="1" dirty="0">
                <a:latin typeface="Comic Sans MS" panose="030F0702030302020204" pitchFamily="66" charset="0"/>
              </a:rPr>
              <a:t>Headteacher</a:t>
            </a:r>
          </a:p>
          <a:p>
            <a:pPr algn="ctr">
              <a:buNone/>
            </a:pPr>
            <a:endParaRPr lang="en-GB" sz="2400" b="1" dirty="0">
              <a:latin typeface="Comic Sans MS" panose="030F0702030302020204" pitchFamily="66" charset="0"/>
            </a:endParaRPr>
          </a:p>
          <a:p>
            <a:pPr algn="ctr">
              <a:buNone/>
            </a:pPr>
            <a:r>
              <a:rPr lang="en-GB" sz="2400" b="1" dirty="0">
                <a:latin typeface="Comic Sans MS" panose="030F0702030302020204" pitchFamily="66" charset="0"/>
              </a:rPr>
              <a:t>Vicar and Values </a:t>
            </a:r>
          </a:p>
          <a:p>
            <a:pPr algn="ctr">
              <a:buNone/>
            </a:pPr>
            <a:endParaRPr lang="en-GB" sz="2400" b="1" dirty="0">
              <a:latin typeface="Comic Sans MS" panose="030F0702030302020204" pitchFamily="66" charset="0"/>
            </a:endParaRPr>
          </a:p>
          <a:p>
            <a:pPr algn="ctr">
              <a:buNone/>
            </a:pPr>
            <a:r>
              <a:rPr lang="en-GB" sz="2400" b="1" dirty="0">
                <a:latin typeface="Comic Sans MS" panose="030F0702030302020204" pitchFamily="66" charset="0"/>
              </a:rPr>
              <a:t> Achievement </a:t>
            </a:r>
          </a:p>
          <a:p>
            <a:pPr algn="ctr">
              <a:buNone/>
            </a:pPr>
            <a:endParaRPr lang="en-GB" sz="2400" b="1" dirty="0">
              <a:latin typeface="Comic Sans MS" panose="030F0702030302020204" pitchFamily="66" charset="0"/>
            </a:endParaRPr>
          </a:p>
          <a:p>
            <a:pPr algn="ctr">
              <a:buNone/>
            </a:pPr>
            <a:r>
              <a:rPr lang="en-GB" sz="2400" b="1" dirty="0">
                <a:latin typeface="Comic Sans MS" panose="030F0702030302020204" pitchFamily="66" charset="0"/>
              </a:rPr>
              <a:t>Class Value – Friendship assembly </a:t>
            </a:r>
          </a:p>
        </p:txBody>
      </p:sp>
      <p:pic>
        <p:nvPicPr>
          <p:cNvPr id="2050" name="Picture 2" descr="Free Praying Hands Clipart Pictures - Clipartix">
            <a:extLst>
              <a:ext uri="{FF2B5EF4-FFF2-40B4-BE49-F238E27FC236}">
                <a16:creationId xmlns:a16="http://schemas.microsoft.com/office/drawing/2014/main" id="{B16DE19F-A925-4DD3-901B-AE6CD811202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052736"/>
            <a:ext cx="4176464" cy="525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285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44475-697A-4A72-9B9E-258C0E7F0817}"/>
              </a:ext>
            </a:extLst>
          </p:cNvPr>
          <p:cNvSpPr>
            <a:spLocks noGrp="1"/>
          </p:cNvSpPr>
          <p:nvPr>
            <p:ph type="title"/>
          </p:nvPr>
        </p:nvSpPr>
        <p:spPr>
          <a:xfrm>
            <a:off x="457200" y="165890"/>
            <a:ext cx="8229600" cy="1143000"/>
          </a:xfrm>
        </p:spPr>
        <p:txBody>
          <a:bodyPr/>
          <a:lstStyle/>
          <a:p>
            <a:r>
              <a:rPr lang="en-GB" b="1" dirty="0"/>
              <a:t>Timetable</a:t>
            </a:r>
          </a:p>
        </p:txBody>
      </p:sp>
    </p:spTree>
    <p:extLst>
      <p:ext uri="{BB962C8B-B14F-4D97-AF65-F5344CB8AC3E}">
        <p14:creationId xmlns:p14="http://schemas.microsoft.com/office/powerpoint/2010/main" val="2744555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44475-697A-4A72-9B9E-258C0E7F0817}"/>
              </a:ext>
            </a:extLst>
          </p:cNvPr>
          <p:cNvSpPr>
            <a:spLocks noGrp="1"/>
          </p:cNvSpPr>
          <p:nvPr>
            <p:ph type="title"/>
          </p:nvPr>
        </p:nvSpPr>
        <p:spPr>
          <a:xfrm>
            <a:off x="457200" y="165890"/>
            <a:ext cx="8229600" cy="1143000"/>
          </a:xfrm>
        </p:spPr>
        <p:txBody>
          <a:bodyPr/>
          <a:lstStyle/>
          <a:p>
            <a:r>
              <a:rPr lang="en-GB" b="1" dirty="0"/>
              <a:t>Reading</a:t>
            </a:r>
          </a:p>
        </p:txBody>
      </p:sp>
      <p:sp>
        <p:nvSpPr>
          <p:cNvPr id="4" name="Rectangle 3">
            <a:extLst>
              <a:ext uri="{FF2B5EF4-FFF2-40B4-BE49-F238E27FC236}">
                <a16:creationId xmlns:a16="http://schemas.microsoft.com/office/drawing/2014/main" id="{1661F684-2619-475C-92E7-5F006D8935B3}"/>
              </a:ext>
            </a:extLst>
          </p:cNvPr>
          <p:cNvSpPr/>
          <p:nvPr/>
        </p:nvSpPr>
        <p:spPr>
          <a:xfrm>
            <a:off x="-252536" y="1491778"/>
            <a:ext cx="4572000" cy="2308324"/>
          </a:xfrm>
          <a:prstGeom prst="rect">
            <a:avLst/>
          </a:prstGeom>
        </p:spPr>
        <p:txBody>
          <a:bodyPr>
            <a:spAutoFit/>
          </a:bodyPr>
          <a:lstStyle/>
          <a:p>
            <a:pPr algn="ctr">
              <a:buNone/>
            </a:pPr>
            <a:r>
              <a:rPr lang="en-GB" sz="2400" b="1" dirty="0">
                <a:latin typeface="Comic Sans MS" panose="030F0702030302020204" pitchFamily="66" charset="0"/>
              </a:rPr>
              <a:t>3 X per week in school</a:t>
            </a:r>
          </a:p>
          <a:p>
            <a:pPr algn="ctr">
              <a:buNone/>
            </a:pPr>
            <a:endParaRPr lang="en-GB" sz="2400" b="1" dirty="0">
              <a:latin typeface="Comic Sans MS" panose="030F0702030302020204" pitchFamily="66" charset="0"/>
            </a:endParaRPr>
          </a:p>
          <a:p>
            <a:pPr algn="ctr">
              <a:buNone/>
            </a:pPr>
            <a:r>
              <a:rPr lang="en-GB" sz="2400" b="1" dirty="0">
                <a:solidFill>
                  <a:srgbClr val="FF0000"/>
                </a:solidFill>
                <a:latin typeface="Comic Sans MS" panose="030F0702030302020204" pitchFamily="66" charset="0"/>
              </a:rPr>
              <a:t>WHOLE SCHOOL EXPECXTATION</a:t>
            </a:r>
          </a:p>
          <a:p>
            <a:pPr algn="ctr">
              <a:buNone/>
            </a:pPr>
            <a:r>
              <a:rPr lang="en-GB" sz="2400" b="1" dirty="0">
                <a:latin typeface="Comic Sans MS" panose="030F0702030302020204" pitchFamily="66" charset="0"/>
              </a:rPr>
              <a:t> daily reading at home </a:t>
            </a:r>
          </a:p>
          <a:p>
            <a:pPr algn="ctr">
              <a:buNone/>
            </a:pPr>
            <a:r>
              <a:rPr lang="en-GB" sz="2400" b="1" dirty="0">
                <a:latin typeface="Comic Sans MS" panose="030F0702030302020204" pitchFamily="66" charset="0"/>
              </a:rPr>
              <a:t>sign reading record  </a:t>
            </a:r>
          </a:p>
        </p:txBody>
      </p:sp>
      <p:pic>
        <p:nvPicPr>
          <p:cNvPr id="6" name="Picture 5">
            <a:extLst>
              <a:ext uri="{FF2B5EF4-FFF2-40B4-BE49-F238E27FC236}">
                <a16:creationId xmlns:a16="http://schemas.microsoft.com/office/drawing/2014/main" id="{0A1B7E90-1AAB-49A8-9E00-EB9B927F36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963" y="3800102"/>
            <a:ext cx="2275001" cy="2892008"/>
          </a:xfrm>
          <a:prstGeom prst="rect">
            <a:avLst/>
          </a:prstGeom>
        </p:spPr>
      </p:pic>
      <p:pic>
        <p:nvPicPr>
          <p:cNvPr id="3076" name="Picture 4" descr="SELSIDE SCHOOL">
            <a:extLst>
              <a:ext uri="{FF2B5EF4-FFF2-40B4-BE49-F238E27FC236}">
                <a16:creationId xmlns:a16="http://schemas.microsoft.com/office/drawing/2014/main" id="{19893601-BADB-4844-BCE6-500728117F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1727" y="1412776"/>
            <a:ext cx="5085184" cy="5085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443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GB" b="1" dirty="0">
                <a:latin typeface="Apple Boy BTN" pitchFamily="34" charset="0"/>
              </a:rPr>
              <a:t>English Writing</a:t>
            </a:r>
          </a:p>
        </p:txBody>
      </p:sp>
      <p:sp>
        <p:nvSpPr>
          <p:cNvPr id="14" name="Rectangle 12"/>
          <p:cNvSpPr>
            <a:spLocks noChangeArrowheads="1"/>
          </p:cNvSpPr>
          <p:nvPr/>
        </p:nvSpPr>
        <p:spPr bwMode="auto">
          <a:xfrm>
            <a:off x="1838325" y="58816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5" name="TextBox 14"/>
          <p:cNvSpPr txBox="1"/>
          <p:nvPr/>
        </p:nvSpPr>
        <p:spPr>
          <a:xfrm>
            <a:off x="179512" y="1585973"/>
            <a:ext cx="6552728" cy="4524315"/>
          </a:xfrm>
          <a:prstGeom prst="rect">
            <a:avLst/>
          </a:prstGeom>
          <a:noFill/>
        </p:spPr>
        <p:txBody>
          <a:bodyPr wrap="square" rtlCol="0">
            <a:spAutoFit/>
          </a:bodyPr>
          <a:lstStyle/>
          <a:p>
            <a:pPr algn="ctr"/>
            <a:r>
              <a:rPr lang="en-GB" sz="3600" b="1" dirty="0">
                <a:latin typeface="Aharoni" pitchFamily="2" charset="-79"/>
                <a:cs typeface="Aharoni" pitchFamily="2" charset="-79"/>
              </a:rPr>
              <a:t>Daily English lesson linked to learning in Humanities </a:t>
            </a:r>
          </a:p>
          <a:p>
            <a:pPr algn="ctr"/>
            <a:endParaRPr lang="en-GB" sz="3600" b="1" dirty="0">
              <a:latin typeface="Aharoni" pitchFamily="2" charset="-79"/>
              <a:cs typeface="Aharoni" pitchFamily="2" charset="-79"/>
            </a:endParaRPr>
          </a:p>
          <a:p>
            <a:pPr algn="ctr"/>
            <a:r>
              <a:rPr lang="en-GB" sz="3600" b="1" dirty="0">
                <a:latin typeface="Aharoni" pitchFamily="2" charset="-79"/>
                <a:cs typeface="Aharoni" pitchFamily="2" charset="-79"/>
              </a:rPr>
              <a:t>Pre &amp; Post learning task– writing </a:t>
            </a:r>
          </a:p>
          <a:p>
            <a:pPr algn="ctr"/>
            <a:endParaRPr lang="en-GB" sz="3600" b="1" dirty="0">
              <a:latin typeface="Aharoni" pitchFamily="2" charset="-79"/>
              <a:cs typeface="Aharoni" pitchFamily="2" charset="-79"/>
            </a:endParaRPr>
          </a:p>
          <a:p>
            <a:pPr algn="ctr"/>
            <a:r>
              <a:rPr lang="en-GB" sz="3600" b="1" dirty="0">
                <a:latin typeface="Aharoni" pitchFamily="2" charset="-79"/>
                <a:cs typeface="Aharoni" pitchFamily="2" charset="-79"/>
              </a:rPr>
              <a:t>Sequence of lessons – final assesses piece of writing</a:t>
            </a:r>
          </a:p>
        </p:txBody>
      </p:sp>
      <p:pic>
        <p:nvPicPr>
          <p:cNvPr id="5" name="Picture 4">
            <a:extLst>
              <a:ext uri="{FF2B5EF4-FFF2-40B4-BE49-F238E27FC236}">
                <a16:creationId xmlns:a16="http://schemas.microsoft.com/office/drawing/2014/main" id="{9D86C92C-E25D-46D5-9DCB-2F02574F21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6256" y="1142999"/>
            <a:ext cx="2016224" cy="4950297"/>
          </a:xfrm>
          <a:prstGeom prst="rect">
            <a:avLst/>
          </a:prstGeom>
        </p:spPr>
      </p:pic>
    </p:spTree>
    <p:extLst>
      <p:ext uri="{BB962C8B-B14F-4D97-AF65-F5344CB8AC3E}">
        <p14:creationId xmlns:p14="http://schemas.microsoft.com/office/powerpoint/2010/main" val="4018531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1370"/>
            <a:ext cx="8229600" cy="1143000"/>
          </a:xfrm>
        </p:spPr>
        <p:txBody>
          <a:bodyPr/>
          <a:lstStyle/>
          <a:p>
            <a:r>
              <a:rPr lang="en-GB" b="1" dirty="0">
                <a:latin typeface="Apple Boy BTN" pitchFamily="34" charset="0"/>
              </a:rPr>
              <a:t>Maths</a:t>
            </a:r>
          </a:p>
        </p:txBody>
      </p:sp>
      <p:sp>
        <p:nvSpPr>
          <p:cNvPr id="4" name="TextBox 3"/>
          <p:cNvSpPr txBox="1"/>
          <p:nvPr/>
        </p:nvSpPr>
        <p:spPr>
          <a:xfrm>
            <a:off x="3059832" y="982176"/>
            <a:ext cx="2664296" cy="4893647"/>
          </a:xfrm>
          <a:prstGeom prst="rect">
            <a:avLst/>
          </a:prstGeom>
          <a:noFill/>
        </p:spPr>
        <p:txBody>
          <a:bodyPr wrap="square" rtlCol="0">
            <a:spAutoFit/>
          </a:bodyPr>
          <a:lstStyle/>
          <a:p>
            <a:pPr marL="285750" indent="-285750">
              <a:buFont typeface="Arial" charset="0"/>
              <a:buChar char="•"/>
            </a:pPr>
            <a:r>
              <a:rPr lang="en-GB" sz="2400" dirty="0">
                <a:latin typeface="Comic Sans MS" pitchFamily="66" charset="0"/>
              </a:rPr>
              <a:t>Taught daily</a:t>
            </a:r>
          </a:p>
          <a:p>
            <a:pPr marL="285750" indent="-285750">
              <a:buFont typeface="Arial" charset="0"/>
              <a:buChar char="•"/>
            </a:pPr>
            <a:endParaRPr lang="en-GB" sz="2400" dirty="0">
              <a:latin typeface="Comic Sans MS" pitchFamily="66" charset="0"/>
            </a:endParaRPr>
          </a:p>
          <a:p>
            <a:pPr marL="285750" indent="-285750">
              <a:buFont typeface="Arial" charset="0"/>
              <a:buChar char="•"/>
            </a:pPr>
            <a:r>
              <a:rPr lang="en-GB" sz="2400" dirty="0">
                <a:latin typeface="Comic Sans MS" pitchFamily="66" charset="0"/>
              </a:rPr>
              <a:t>Homework – related to the learning in school </a:t>
            </a:r>
          </a:p>
          <a:p>
            <a:pPr marL="285750" indent="-285750">
              <a:buFont typeface="Arial" charset="0"/>
              <a:buChar char="•"/>
            </a:pPr>
            <a:endParaRPr lang="en-GB" sz="2400" dirty="0">
              <a:latin typeface="Comic Sans MS" pitchFamily="66" charset="0"/>
            </a:endParaRPr>
          </a:p>
          <a:p>
            <a:pPr marL="285750" indent="-285750">
              <a:buFont typeface="Arial" charset="0"/>
              <a:buChar char="•"/>
            </a:pPr>
            <a:r>
              <a:rPr lang="en-GB" sz="2400" dirty="0">
                <a:latin typeface="Comic Sans MS" pitchFamily="66" charset="0"/>
              </a:rPr>
              <a:t>Smaller groups</a:t>
            </a:r>
          </a:p>
          <a:p>
            <a:pPr marL="285750" indent="-285750">
              <a:buFont typeface="Arial" charset="0"/>
              <a:buChar char="•"/>
            </a:pPr>
            <a:endParaRPr lang="en-GB" sz="2400" dirty="0">
              <a:latin typeface="Comic Sans MS" pitchFamily="66" charset="0"/>
            </a:endParaRPr>
          </a:p>
          <a:p>
            <a:pPr marL="285750" indent="-285750">
              <a:buFont typeface="Arial" charset="0"/>
              <a:buChar char="•"/>
            </a:pPr>
            <a:r>
              <a:rPr lang="en-GB" sz="2400" dirty="0">
                <a:latin typeface="Comic Sans MS" pitchFamily="66" charset="0"/>
              </a:rPr>
              <a:t>Linked to schools White </a:t>
            </a:r>
          </a:p>
          <a:p>
            <a:pPr marL="285750" indent="-285750">
              <a:buFont typeface="Arial" charset="0"/>
              <a:buChar char="•"/>
            </a:pPr>
            <a:r>
              <a:rPr lang="en-GB" sz="2400" dirty="0">
                <a:latin typeface="Comic Sans MS" pitchFamily="66" charset="0"/>
              </a:rPr>
              <a:t>Rose  assessments </a:t>
            </a:r>
          </a:p>
        </p:txBody>
      </p:sp>
      <p:pic>
        <p:nvPicPr>
          <p:cNvPr id="1030" name="Picture 6" descr="Image result for small groups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4221088"/>
            <a:ext cx="3000375" cy="2419351"/>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ular Callout 9"/>
          <p:cNvSpPr/>
          <p:nvPr/>
        </p:nvSpPr>
        <p:spPr>
          <a:xfrm>
            <a:off x="5652120" y="4437112"/>
            <a:ext cx="3096344" cy="1800200"/>
          </a:xfrm>
          <a:prstGeom prst="wedgeRoundRectCallout">
            <a:avLst>
              <a:gd name="adj1" fmla="val 38313"/>
              <a:gd name="adj2" fmla="val -8441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Sent home as homework to consolidate learning in class. Sent home near the end of a unit of work before final unit assessment. </a:t>
            </a:r>
          </a:p>
        </p:txBody>
      </p:sp>
      <p:pic>
        <p:nvPicPr>
          <p:cNvPr id="5122" name="Picture 2" descr="White Rose Maths expand their offering with Tempo Time Credits! - Tempo  Time Credits">
            <a:extLst>
              <a:ext uri="{FF2B5EF4-FFF2-40B4-BE49-F238E27FC236}">
                <a16:creationId xmlns:a16="http://schemas.microsoft.com/office/drawing/2014/main" id="{06A9E85E-63A6-49B0-AA69-646163F90A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1178782"/>
            <a:ext cx="3024336" cy="230494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Year 3 place value White Rose Problem solving strips | Teaching Resources">
            <a:extLst>
              <a:ext uri="{FF2B5EF4-FFF2-40B4-BE49-F238E27FC236}">
                <a16:creationId xmlns:a16="http://schemas.microsoft.com/office/drawing/2014/main" id="{78F684A8-8874-4AE6-9642-C1A851EE40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9504" y="1473218"/>
            <a:ext cx="3391272" cy="2199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2516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2A680B3-0C5B-F36E-BE07-5ACFBB5FA373}"/>
              </a:ext>
            </a:extLst>
          </p:cNvPr>
          <p:cNvSpPr>
            <a:spLocks noGrp="1"/>
          </p:cNvSpPr>
          <p:nvPr>
            <p:ph type="title"/>
          </p:nvPr>
        </p:nvSpPr>
        <p:spPr/>
        <p:txBody>
          <a:bodyPr/>
          <a:lstStyle/>
          <a:p>
            <a:endParaRPr lang="en-GB"/>
          </a:p>
        </p:txBody>
      </p:sp>
      <p:pic>
        <p:nvPicPr>
          <p:cNvPr id="10" name="Picture 9">
            <a:extLst>
              <a:ext uri="{FF2B5EF4-FFF2-40B4-BE49-F238E27FC236}">
                <a16:creationId xmlns:a16="http://schemas.microsoft.com/office/drawing/2014/main" id="{6C2484EA-506E-9DB2-A4AB-D12F1DB8A463}"/>
              </a:ext>
            </a:extLst>
          </p:cNvPr>
          <p:cNvPicPr>
            <a:picLocks noChangeAspect="1"/>
          </p:cNvPicPr>
          <p:nvPr/>
        </p:nvPicPr>
        <p:blipFill>
          <a:blip r:embed="rId2"/>
          <a:stretch>
            <a:fillRect/>
          </a:stretch>
        </p:blipFill>
        <p:spPr>
          <a:xfrm>
            <a:off x="539552" y="476672"/>
            <a:ext cx="7766956" cy="5499685"/>
          </a:xfrm>
          <a:prstGeom prst="rect">
            <a:avLst/>
          </a:prstGeom>
        </p:spPr>
      </p:pic>
    </p:spTree>
    <p:extLst>
      <p:ext uri="{BB962C8B-B14F-4D97-AF65-F5344CB8AC3E}">
        <p14:creationId xmlns:p14="http://schemas.microsoft.com/office/powerpoint/2010/main" val="2014174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pple Boy BTN" pitchFamily="34" charset="0"/>
              </a:rPr>
              <a:t>PE</a:t>
            </a:r>
          </a:p>
        </p:txBody>
      </p:sp>
      <p:sp>
        <p:nvSpPr>
          <p:cNvPr id="4" name="TextBox 3"/>
          <p:cNvSpPr txBox="1"/>
          <p:nvPr/>
        </p:nvSpPr>
        <p:spPr>
          <a:xfrm>
            <a:off x="4932040" y="1410355"/>
            <a:ext cx="3816424" cy="4708981"/>
          </a:xfrm>
          <a:prstGeom prst="rect">
            <a:avLst/>
          </a:prstGeom>
          <a:noFill/>
        </p:spPr>
        <p:txBody>
          <a:bodyPr wrap="square" rtlCol="0">
            <a:spAutoFit/>
          </a:bodyPr>
          <a:lstStyle/>
          <a:p>
            <a:r>
              <a:rPr lang="en-GB" sz="2400" dirty="0"/>
              <a:t>Every week  on  </a:t>
            </a:r>
            <a:r>
              <a:rPr lang="en-GB" sz="2400" b="1" dirty="0">
                <a:solidFill>
                  <a:srgbClr val="FF0000"/>
                </a:solidFill>
              </a:rPr>
              <a:t>Tuesday and FRIDAY</a:t>
            </a:r>
          </a:p>
          <a:p>
            <a:endParaRPr lang="en-GB" sz="2400" dirty="0"/>
          </a:p>
          <a:p>
            <a:r>
              <a:rPr lang="en-GB" sz="2400" dirty="0"/>
              <a:t>Must GET CHANGED into school PE kit </a:t>
            </a:r>
          </a:p>
          <a:p>
            <a:endParaRPr lang="en-GB" sz="2400" dirty="0"/>
          </a:p>
          <a:p>
            <a:r>
              <a:rPr lang="en-GB" sz="2400" dirty="0"/>
              <a:t>Indoor (Tues) and Outdoor (Fri) PE lessons</a:t>
            </a:r>
          </a:p>
          <a:p>
            <a:endParaRPr lang="en-GB" sz="2400" dirty="0"/>
          </a:p>
          <a:p>
            <a:r>
              <a:rPr lang="en-GB" sz="2400" dirty="0"/>
              <a:t>Indoor with Vicky</a:t>
            </a:r>
          </a:p>
          <a:p>
            <a:r>
              <a:rPr lang="en-GB" sz="2400" dirty="0"/>
              <a:t>Outdoor with Mr Kay</a:t>
            </a:r>
          </a:p>
          <a:p>
            <a:endParaRPr lang="en-GB" dirty="0"/>
          </a:p>
          <a:p>
            <a:endParaRPr lang="en-GB" dirty="0"/>
          </a:p>
        </p:txBody>
      </p:sp>
      <p:pic>
        <p:nvPicPr>
          <p:cNvPr id="7172" name="Picture 4" descr="900+ Play Clip Art | Royalty Free - GoGraph">
            <a:extLst>
              <a:ext uri="{FF2B5EF4-FFF2-40B4-BE49-F238E27FC236}">
                <a16:creationId xmlns:a16="http://schemas.microsoft.com/office/drawing/2014/main" id="{88E1F291-85E4-41C8-8364-A6A37F9D3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912" y="1417637"/>
            <a:ext cx="4208087" cy="47089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DA0D95B-545B-4855-A09F-8F237B305815}"/>
              </a:ext>
            </a:extLst>
          </p:cNvPr>
          <p:cNvSpPr txBox="1"/>
          <p:nvPr/>
        </p:nvSpPr>
        <p:spPr>
          <a:xfrm>
            <a:off x="971600" y="5805264"/>
            <a:ext cx="2952328"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4158076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pple Boy BTN" pitchFamily="34" charset="0"/>
              </a:rPr>
              <a:t>Homework</a:t>
            </a:r>
          </a:p>
        </p:txBody>
      </p:sp>
      <p:pic>
        <p:nvPicPr>
          <p:cNvPr id="6146" name="Picture 2" descr="Image result for homework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4524" y="1700808"/>
            <a:ext cx="4096454" cy="446449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932040" y="1410355"/>
            <a:ext cx="3816424" cy="4801314"/>
          </a:xfrm>
          <a:prstGeom prst="rect">
            <a:avLst/>
          </a:prstGeom>
          <a:noFill/>
        </p:spPr>
        <p:txBody>
          <a:bodyPr wrap="square" rtlCol="0">
            <a:spAutoFit/>
          </a:bodyPr>
          <a:lstStyle/>
          <a:p>
            <a:r>
              <a:rPr lang="en-GB" sz="2400" dirty="0"/>
              <a:t>Spellings – weekly on a </a:t>
            </a:r>
            <a:r>
              <a:rPr lang="en-GB" sz="2400" b="1" dirty="0">
                <a:solidFill>
                  <a:srgbClr val="FF0000"/>
                </a:solidFill>
              </a:rPr>
              <a:t>Friday</a:t>
            </a:r>
          </a:p>
          <a:p>
            <a:endParaRPr lang="en-GB" sz="2400" dirty="0"/>
          </a:p>
          <a:p>
            <a:r>
              <a:rPr lang="en-GB" sz="2400" dirty="0"/>
              <a:t>Maths – At the </a:t>
            </a:r>
            <a:r>
              <a:rPr lang="en-GB" sz="2400" b="1" dirty="0">
                <a:solidFill>
                  <a:srgbClr val="FF0000"/>
                </a:solidFill>
              </a:rPr>
              <a:t>END of EACH Unit</a:t>
            </a:r>
            <a:r>
              <a:rPr lang="en-GB" sz="2400" dirty="0"/>
              <a:t> before final unit assessment</a:t>
            </a:r>
          </a:p>
          <a:p>
            <a:endParaRPr lang="en-GB" sz="2400" dirty="0"/>
          </a:p>
          <a:p>
            <a:r>
              <a:rPr lang="en-GB" sz="2400" dirty="0"/>
              <a:t>Reading – daily and sign Reading Record</a:t>
            </a:r>
          </a:p>
          <a:p>
            <a:endParaRPr lang="en-GB" sz="2400" dirty="0"/>
          </a:p>
          <a:p>
            <a:r>
              <a:rPr lang="en-GB" sz="2400" dirty="0"/>
              <a:t>History and Geography homework</a:t>
            </a:r>
            <a:endParaRPr lang="en-GB" dirty="0"/>
          </a:p>
          <a:p>
            <a:endParaRPr lang="en-GB" dirty="0"/>
          </a:p>
        </p:txBody>
      </p:sp>
    </p:spTree>
    <p:extLst>
      <p:ext uri="{BB962C8B-B14F-4D97-AF65-F5344CB8AC3E}">
        <p14:creationId xmlns:p14="http://schemas.microsoft.com/office/powerpoint/2010/main" val="2268341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b="1" dirty="0">
                <a:latin typeface="Apple Boy BTN" pitchFamily="34" charset="0"/>
              </a:rPr>
              <a:t>Behaviour for Learning</a:t>
            </a:r>
            <a:endParaRPr lang="en-GB" dirty="0"/>
          </a:p>
        </p:txBody>
      </p:sp>
      <p:sp>
        <p:nvSpPr>
          <p:cNvPr id="3" name="Content Placeholder 2"/>
          <p:cNvSpPr>
            <a:spLocks noGrp="1"/>
          </p:cNvSpPr>
          <p:nvPr>
            <p:ph idx="1"/>
          </p:nvPr>
        </p:nvSpPr>
        <p:spPr>
          <a:xfrm>
            <a:off x="467544" y="1052736"/>
            <a:ext cx="8229600" cy="4525963"/>
          </a:xfrm>
        </p:spPr>
        <p:txBody>
          <a:bodyPr>
            <a:normAutofit fontScale="25000" lnSpcReduction="20000"/>
          </a:bodyPr>
          <a:lstStyle/>
          <a:p>
            <a:r>
              <a:rPr lang="en-GB" sz="8000" dirty="0"/>
              <a:t>The expectation is that all children adhere to the schools vision and values at all times</a:t>
            </a:r>
          </a:p>
          <a:p>
            <a:endParaRPr lang="en-GB" sz="8000" dirty="0"/>
          </a:p>
          <a:p>
            <a:r>
              <a:rPr lang="en-GB" sz="8000" dirty="0"/>
              <a:t>Children are expected to listen and work hard to reach their full potential (low level disruption e.g. talking when teacher is teaching is very time consuming and children lose concentration and become off task) this therefore has a huge impact on learning. If necessary I will inform individual parents after school. Sometimes children will miss some time of their playtime to reflect or catch up with their work</a:t>
            </a:r>
          </a:p>
          <a:p>
            <a:pPr marL="0" indent="0">
              <a:buNone/>
            </a:pPr>
            <a:r>
              <a:rPr lang="en-GB" sz="8000" dirty="0"/>
              <a:t> </a:t>
            </a:r>
          </a:p>
          <a:p>
            <a:r>
              <a:rPr lang="en-GB" sz="8000" dirty="0"/>
              <a:t>Parents to let me  know if there are any circumstances at home that may affect concentration and learning in school (moving house / new baby etc) </a:t>
            </a:r>
          </a:p>
          <a:p>
            <a:pPr marL="0" indent="0">
              <a:buNone/>
            </a:pPr>
            <a:endParaRPr lang="en-GB" sz="8000" dirty="0"/>
          </a:p>
          <a:p>
            <a:r>
              <a:rPr lang="en-GB" sz="8000" dirty="0"/>
              <a:t> Certificates awarded every week for excellent work or progress and demonstrating our school values in assembly every Friday – other rewards (stickers etc) awarded by myself and other adults </a:t>
            </a:r>
          </a:p>
          <a:p>
            <a:pPr>
              <a:buNone/>
            </a:pPr>
            <a:endParaRPr lang="en-GB" sz="8000" dirty="0"/>
          </a:p>
          <a:p>
            <a:r>
              <a:rPr lang="en-GB" sz="8000" dirty="0"/>
              <a:t>Reflection is conducted  at lunchtime and you will receive a text message home to inform you that your child has spent time in reflection. I will also speak with you at the end of the school day to discuss the issue. </a:t>
            </a:r>
          </a:p>
          <a:p>
            <a:endParaRPr lang="en-GB" dirty="0"/>
          </a:p>
          <a:p>
            <a:pPr>
              <a:buNone/>
            </a:pP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31640" y="4365104"/>
            <a:ext cx="6480720" cy="923330"/>
          </a:xfrm>
          <a:prstGeom prst="rect">
            <a:avLst/>
          </a:prstGeom>
          <a:noFill/>
        </p:spPr>
        <p:txBody>
          <a:bodyPr wrap="square" rtlCol="0">
            <a:spAutoFit/>
          </a:bodyPr>
          <a:lstStyle/>
          <a:p>
            <a:pPr algn="ctr"/>
            <a:r>
              <a:rPr lang="en-GB" sz="5400" b="1" dirty="0">
                <a:latin typeface="Apple Boy BTN" pitchFamily="34" charset="0"/>
              </a:rPr>
              <a:t>Mr Kay</a:t>
            </a:r>
          </a:p>
        </p:txBody>
      </p:sp>
      <p:pic>
        <p:nvPicPr>
          <p:cNvPr id="2" name="Picture 2" descr="Holden Clough Community Primary School: Year 5">
            <a:extLst>
              <a:ext uri="{FF2B5EF4-FFF2-40B4-BE49-F238E27FC236}">
                <a16:creationId xmlns:a16="http://schemas.microsoft.com/office/drawing/2014/main" id="{E4628B41-8806-9F54-5A3D-74A0E5768E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620688"/>
            <a:ext cx="65024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10531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1852</TotalTime>
  <Words>396</Words>
  <Application>Microsoft Macintosh PowerPoint</Application>
  <PresentationFormat>On-screen Show (4:3)</PresentationFormat>
  <Paragraphs>80</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Aharoni</vt:lpstr>
      <vt:lpstr>Apple Boy BTN</vt:lpstr>
      <vt:lpstr>Arial</vt:lpstr>
      <vt:lpstr>Calibri</vt:lpstr>
      <vt:lpstr>Comic Sans MS</vt:lpstr>
      <vt:lpstr>Office Theme</vt:lpstr>
      <vt:lpstr>PowerPoint Presentation</vt:lpstr>
      <vt:lpstr>About Me!</vt:lpstr>
      <vt:lpstr>School Starts</vt:lpstr>
      <vt:lpstr>Worship</vt:lpstr>
      <vt:lpstr>Timetable</vt:lpstr>
      <vt:lpstr>Reading</vt:lpstr>
      <vt:lpstr>English Writing</vt:lpstr>
      <vt:lpstr>Maths</vt:lpstr>
      <vt:lpstr>PowerPoint Presentation</vt:lpstr>
      <vt:lpstr>PE</vt:lpstr>
      <vt:lpstr>Homework</vt:lpstr>
      <vt:lpstr>Behaviour for Learning</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HP</dc:creator>
  <cp:lastModifiedBy>LISA EVERARD</cp:lastModifiedBy>
  <cp:revision>28</cp:revision>
  <cp:lastPrinted>2023-09-14T12:59:25Z</cp:lastPrinted>
  <dcterms:created xsi:type="dcterms:W3CDTF">2019-08-25T11:20:02Z</dcterms:created>
  <dcterms:modified xsi:type="dcterms:W3CDTF">2025-09-11T06:12:34Z</dcterms:modified>
</cp:coreProperties>
</file>