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trictFirstAndLastChars="0" saveSubsetFonts="1">
  <p:sldMasterIdLst>
    <p:sldMasterId id="214748365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9" r:id="rId3"/>
    <p:sldId id="261" r:id="rId4"/>
    <p:sldId id="284" r:id="rId5"/>
    <p:sldId id="263" r:id="rId6"/>
    <p:sldId id="258" r:id="rId7"/>
    <p:sldId id="282" r:id="rId8"/>
    <p:sldId id="283" r:id="rId9"/>
    <p:sldId id="265" r:id="rId10"/>
    <p:sldId id="266" r:id="rId11"/>
    <p:sldId id="286" r:id="rId12"/>
    <p:sldId id="275" r:id="rId13"/>
    <p:sldId id="267" r:id="rId14"/>
    <p:sldId id="268" r:id="rId15"/>
    <p:sldId id="272" r:id="rId16"/>
    <p:sldId id="273" r:id="rId17"/>
    <p:sldId id="276" r:id="rId18"/>
    <p:sldId id="278" r:id="rId19"/>
    <p:sldId id="287" r:id="rId20"/>
    <p:sldId id="288" r:id="rId21"/>
    <p:sldId id="280" r:id="rId2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3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55" autoAdjust="0"/>
    <p:restoredTop sz="95814" autoAdjust="0"/>
  </p:normalViewPr>
  <p:slideViewPr>
    <p:cSldViewPr>
      <p:cViewPr varScale="1">
        <p:scale>
          <a:sx n="107" d="100"/>
          <a:sy n="107" d="100"/>
        </p:scale>
        <p:origin x="2144" y="1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629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3302" y="-91"/>
      </p:cViewPr>
      <p:guideLst>
        <p:guide orient="horz" pos="3073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843B4A1-A95B-8F3C-3D95-3E68FF6DAD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A0A673-275A-6CEE-A9E7-43747BCBAC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r">
              <a:defRPr sz="1200"/>
            </a:lvl1pPr>
          </a:lstStyle>
          <a:p>
            <a:pPr>
              <a:defRPr/>
            </a:pPr>
            <a:fld id="{72361347-4C96-434B-9ACA-975F34534B1D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FF4D55-04A3-EC41-CA6B-3BF736E3459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66238"/>
            <a:ext cx="2890838" cy="485775"/>
          </a:xfrm>
          <a:prstGeom prst="rect">
            <a:avLst/>
          </a:prstGeom>
        </p:spPr>
        <p:txBody>
          <a:bodyPr vert="horz" lIns="90067" tIns="45033" rIns="90067" bIns="4503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4755A-104B-D973-3236-A535718D7DD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266238"/>
            <a:ext cx="2890837" cy="485775"/>
          </a:xfrm>
          <a:prstGeom prst="rect">
            <a:avLst/>
          </a:prstGeom>
        </p:spPr>
        <p:txBody>
          <a:bodyPr vert="horz" wrap="square" lIns="90067" tIns="45033" rIns="90067" bIns="4503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BE3D025-BEEF-3845-A7CA-8CCF11AA91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289D1A-DA57-4515-58A6-79E6AD8281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BA50C2-4684-B9F2-0595-AA4D5170B5B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6663" y="0"/>
            <a:ext cx="2890837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r">
              <a:defRPr sz="1200"/>
            </a:lvl1pPr>
          </a:lstStyle>
          <a:p>
            <a:pPr>
              <a:defRPr/>
            </a:pPr>
            <a:fld id="{72E715FC-42E3-DD46-B179-40C8ECF21F5A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2BB5705-6665-6225-9461-C2D8EAA239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1838"/>
            <a:ext cx="4878388" cy="36591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067" tIns="45033" rIns="90067" bIns="45033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AFDBC9B-FF62-A2E1-9EC2-D35DCB88BC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632325"/>
            <a:ext cx="5335588" cy="4391025"/>
          </a:xfrm>
          <a:prstGeom prst="rect">
            <a:avLst/>
          </a:prstGeom>
        </p:spPr>
        <p:txBody>
          <a:bodyPr vert="horz" lIns="90067" tIns="45033" rIns="90067" bIns="45033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A5508D-A69A-0191-C5B7-42D86796226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66238"/>
            <a:ext cx="2890838" cy="485775"/>
          </a:xfrm>
          <a:prstGeom prst="rect">
            <a:avLst/>
          </a:prstGeom>
        </p:spPr>
        <p:txBody>
          <a:bodyPr vert="horz" lIns="90067" tIns="45033" rIns="90067" bIns="4503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F9672-A920-F485-A1F0-8AE84A264C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6663" y="9266238"/>
            <a:ext cx="2890837" cy="485775"/>
          </a:xfrm>
          <a:prstGeom prst="rect">
            <a:avLst/>
          </a:prstGeom>
        </p:spPr>
        <p:txBody>
          <a:bodyPr vert="horz" wrap="square" lIns="90067" tIns="45033" rIns="90067" bIns="4503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F4A22CD-76E8-7F4C-8304-F04C645254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149DC830-ACA4-C72C-5BE0-DAC83F119D8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19432A7D-9C0C-7FE3-31F1-E8A4768080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032D535E-0A34-9035-51CC-94C9929861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30250" indent="-27940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23950" indent="-22225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73213" indent="-22225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22475" indent="-22225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796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368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940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512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E1C2036A-0378-664F-BA3D-DEAA8A3CA501}" type="slidenum">
              <a:rPr lang="en-GB" altLang="en-US" sz="1200" smtClean="0"/>
              <a:pPr/>
              <a:t>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CD0F5337-1726-E9BC-C8CD-1BE8C02796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042D514D-A209-C845-BA6F-1FC6FE5879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9955A8CD-01EA-8922-D8FC-B351BA7DC5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A9B80DD-0DA3-624A-AAAF-65D31C67303A}" type="slidenum">
              <a:rPr lang="en-GB" altLang="en-US" sz="1200" smtClean="0"/>
              <a:pPr/>
              <a:t>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9C219F5C-B800-DCD9-8D1E-640A327FA7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7219716-F382-E707-40A2-C434AA02EC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BC215AF-0256-CF69-D60A-F94B62B544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811A1C6-A942-4142-8D29-30D0823559ED}" type="slidenum">
              <a:rPr lang="en-GB" altLang="en-US" sz="1200" smtClean="0"/>
              <a:pPr/>
              <a:t>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88731D1E-DA97-A69F-49F7-2F4D32E662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D4F5C3B1-C5F0-BD19-D6D8-00D21530082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FA31E924-D637-A358-6315-6577587FC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30250" indent="-27940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23950" indent="-22225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73213" indent="-22225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22475" indent="-22225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796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368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940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512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E7388FD-DF94-B842-AF22-8DA3D175390C}" type="slidenum">
              <a:rPr lang="en-GB" altLang="en-US" sz="1200" smtClean="0"/>
              <a:pPr/>
              <a:t>9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E579331E-D444-0753-F7ED-B985E3466C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9B5B58FB-502D-3F08-48F4-11B8C3C0AB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376874CE-11E0-82D5-8C53-E5D62AB16A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8D4ED9D9-C8CA-A647-93A2-8FA4DD5BAAFB}" type="slidenum">
              <a:rPr lang="en-GB" altLang="en-US" sz="1200" smtClean="0"/>
              <a:pPr/>
              <a:t>10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4D8AD1AF-B707-726E-74B8-CD5DBD88C6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D93F9FC3-C516-9A0E-DD49-6490A0D689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F1030592-E033-C3B3-D180-C55D08FE2D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643C63F-07CA-4047-89DB-9B225AB5753A}" type="slidenum">
              <a:rPr lang="en-GB" altLang="en-US" sz="1200" smtClean="0"/>
              <a:pPr/>
              <a:t>11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23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87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1720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47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236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57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720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1296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1544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830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03835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96265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73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811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922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8153400" cy="2019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695700"/>
            <a:ext cx="8153400" cy="2019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38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524000"/>
            <a:ext cx="8153400" cy="4191000"/>
          </a:xfrm>
        </p:spPr>
        <p:txBody>
          <a:bodyPr/>
          <a:lstStyle/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6405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223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304800"/>
            <a:ext cx="81534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63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6F481BB-FEBF-5BD9-7469-C60E2B0500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8153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786F7EB-E1F5-18DC-665E-832B449B6A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81534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A3D91985-EF62-BBBB-99F1-73FB78237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5638800"/>
            <a:ext cx="2133600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enfield.gov.uk/__data/assets/pdf_file/0027/101979/Your-Guide-to-Secondary-Schools-in-Enfield-Sept-2026-Education.pdf" TargetMode="Externa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missions.org.uk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field.gov.uk/__data/assets/pdf_file/0027/101979/Your-Guide-to-Secondary-Schools-in-Enfield-Sept-2026-Education.pdf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6" descr="fox">
            <a:extLst>
              <a:ext uri="{FF2B5EF4-FFF2-40B4-BE49-F238E27FC236}">
                <a16:creationId xmlns:a16="http://schemas.microsoft.com/office/drawing/2014/main" id="{ADD863F0-C259-C828-2CB7-F7435C3C1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38100"/>
            <a:ext cx="9153526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6">
            <a:extLst>
              <a:ext uri="{FF2B5EF4-FFF2-40B4-BE49-F238E27FC236}">
                <a16:creationId xmlns:a16="http://schemas.microsoft.com/office/drawing/2014/main" id="{B3A466EF-5D0C-90B0-6CBB-6592F3A02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25" y="58261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Times" pitchFamily="18" charset="0"/>
            </a:endParaRPr>
          </a:p>
        </p:txBody>
      </p:sp>
      <p:sp>
        <p:nvSpPr>
          <p:cNvPr id="2086" name="Rectangle 38">
            <a:extLst>
              <a:ext uri="{FF2B5EF4-FFF2-40B4-BE49-F238E27FC236}">
                <a16:creationId xmlns:a16="http://schemas.microsoft.com/office/drawing/2014/main" id="{9A3FAF14-9DB0-C935-67E8-8468A5AF40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71550" y="1989138"/>
            <a:ext cx="77724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ctr">
              <a:defRPr/>
            </a:pPr>
            <a:br>
              <a:rPr lang="en-GB" altLang="en-GB" sz="3200" dirty="0">
                <a:solidFill>
                  <a:srgbClr val="CC0000"/>
                </a:solidFill>
                <a:latin typeface="Times" charset="0"/>
              </a:rPr>
            </a:br>
            <a:r>
              <a:rPr lang="en-GB" altLang="en-GB" sz="40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Schools &amp; Children’s Services</a:t>
            </a:r>
            <a:br>
              <a:rPr lang="en-GB" altLang="en-GB" sz="4000" b="1" dirty="0">
                <a:solidFill>
                  <a:srgbClr val="CC0000"/>
                </a:solidFill>
                <a:latin typeface="Arial" charset="0"/>
              </a:rPr>
            </a:br>
            <a:endParaRPr lang="en-GB" altLang="en-GB" sz="4000" b="1" dirty="0">
              <a:solidFill>
                <a:srgbClr val="CC0000"/>
              </a:solidFill>
              <a:latin typeface="Arial" charset="0"/>
            </a:endParaRPr>
          </a:p>
          <a:p>
            <a:pPr algn="ctr">
              <a:defRPr/>
            </a:pPr>
            <a:r>
              <a:rPr lang="en-GB" altLang="en-GB" sz="40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Applying for a Secondary School 2026</a:t>
            </a:r>
            <a:br>
              <a:rPr lang="en-GB" altLang="en-GB" sz="32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endParaRPr lang="en-US" sz="3200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101" name="Rectangle 39">
            <a:extLst>
              <a:ext uri="{FF2B5EF4-FFF2-40B4-BE49-F238E27FC236}">
                <a16:creationId xmlns:a16="http://schemas.microsoft.com/office/drawing/2014/main" id="{FD8204C1-DCB2-3582-3950-CC85CB36B61C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71600" y="3124200"/>
            <a:ext cx="6400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3200" b="1"/>
          </a:p>
        </p:txBody>
      </p:sp>
      <p:sp>
        <p:nvSpPr>
          <p:cNvPr id="4102" name="Rectangle 41">
            <a:extLst>
              <a:ext uri="{FF2B5EF4-FFF2-40B4-BE49-F238E27FC236}">
                <a16:creationId xmlns:a16="http://schemas.microsoft.com/office/drawing/2014/main" id="{8773AF46-12CF-D896-475A-286B1353E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184900"/>
            <a:ext cx="2438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900" b="1">
                <a:solidFill>
                  <a:srgbClr val="D52B1E"/>
                </a:solidFill>
              </a:rPr>
              <a:t>www.enfield.gov.uk</a:t>
            </a:r>
          </a:p>
        </p:txBody>
      </p:sp>
      <p:sp>
        <p:nvSpPr>
          <p:cNvPr id="4103" name="Rectangle 42">
            <a:extLst>
              <a:ext uri="{FF2B5EF4-FFF2-40B4-BE49-F238E27FC236}">
                <a16:creationId xmlns:a16="http://schemas.microsoft.com/office/drawing/2014/main" id="{8C57BADC-D3E1-A2EF-9188-778BE0A07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5867400"/>
            <a:ext cx="1919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rgbClr val="D52B1E"/>
                </a:solidFill>
              </a:rPr>
              <a:t>Striving for excellence</a:t>
            </a:r>
          </a:p>
        </p:txBody>
      </p:sp>
      <p:pic>
        <p:nvPicPr>
          <p:cNvPr id="4104" name="Picture 43">
            <a:extLst>
              <a:ext uri="{FF2B5EF4-FFF2-40B4-BE49-F238E27FC236}">
                <a16:creationId xmlns:a16="http://schemas.microsoft.com/office/drawing/2014/main" id="{46162393-1F79-9E83-18B5-A524CF6A1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6172200"/>
            <a:ext cx="153511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44">
            <a:extLst>
              <a:ext uri="{FF2B5EF4-FFF2-40B4-BE49-F238E27FC236}">
                <a16:creationId xmlns:a16="http://schemas.microsoft.com/office/drawing/2014/main" id="{9342EB8D-2E93-0C64-8FB3-3DCD8A79F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5638800"/>
            <a:ext cx="2133600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A289B675-7D2C-EB99-5029-5060969DE5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GB"/>
              <a:t>Types of Schools</a:t>
            </a:r>
            <a:endParaRPr lang="en-GB" alt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0859F00-F730-8C7D-A990-C67FE38EB78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2677" y="876300"/>
            <a:ext cx="4000500" cy="4191000"/>
          </a:xfrm>
        </p:spPr>
        <p:txBody>
          <a:bodyPr/>
          <a:lstStyle/>
          <a:p>
            <a:pPr eaLnBrk="1" hangingPunct="1"/>
            <a:r>
              <a:rPr lang="en-GB" altLang="en-GB" sz="2000" b="1" dirty="0"/>
              <a:t>Community</a:t>
            </a:r>
            <a:r>
              <a:rPr lang="en-GB" altLang="en-GB" sz="2000" dirty="0"/>
              <a:t> – the Local Authority (elected Councillors) is responsible for deciding the admission arrangements for pupils</a:t>
            </a:r>
          </a:p>
          <a:p>
            <a:pPr eaLnBrk="1" hangingPunct="1">
              <a:buFontTx/>
              <a:buNone/>
            </a:pPr>
            <a:endParaRPr lang="en-GB" altLang="en-GB" sz="2000" dirty="0"/>
          </a:p>
          <a:p>
            <a:pPr eaLnBrk="1" hangingPunct="1"/>
            <a:r>
              <a:rPr lang="en-GB" altLang="en-GB" sz="2000" b="1" dirty="0"/>
              <a:t>Foundation</a:t>
            </a:r>
            <a:r>
              <a:rPr lang="en-GB" altLang="en-GB" sz="2000" dirty="0"/>
              <a:t> – the School’s Governing Body is responsible for deciding the admission arrangements for pupils</a:t>
            </a:r>
          </a:p>
          <a:p>
            <a:pPr eaLnBrk="1" hangingPunct="1"/>
            <a:endParaRPr lang="en-GB" altLang="en-US" sz="2000" dirty="0"/>
          </a:p>
        </p:txBody>
      </p:sp>
      <p:pic>
        <p:nvPicPr>
          <p:cNvPr id="6148" name="Picture 2">
            <a:extLst>
              <a:ext uri="{FF2B5EF4-FFF2-40B4-BE49-F238E27FC236}">
                <a16:creationId xmlns:a16="http://schemas.microsoft.com/office/drawing/2014/main" id="{3D75B33F-94E3-E673-3E89-2B2A649E1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257351"/>
            <a:ext cx="2944922" cy="2291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193B4FFA-7567-4AA6-4463-855C7123AF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5977" y="889300"/>
            <a:ext cx="4102224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r>
              <a:rPr lang="en-GB" altLang="en-GB" sz="2000" b="1" kern="0" dirty="0"/>
              <a:t>Voluntary Aided</a:t>
            </a:r>
            <a:r>
              <a:rPr lang="en-GB" altLang="en-GB" sz="2000" kern="0" dirty="0"/>
              <a:t> - the School’s Governing Body is responsible for deciding the admission arrangements for pupils</a:t>
            </a:r>
          </a:p>
          <a:p>
            <a:pPr eaLnBrk="1" hangingPunct="1">
              <a:buFontTx/>
              <a:buNone/>
            </a:pPr>
            <a:endParaRPr lang="en-GB" altLang="en-GB" sz="2000" kern="0" dirty="0"/>
          </a:p>
          <a:p>
            <a:pPr eaLnBrk="1" hangingPunct="1"/>
            <a:r>
              <a:rPr lang="en-GB" altLang="en-GB" sz="2000" b="1" kern="0" dirty="0"/>
              <a:t>Academies and Free Schools</a:t>
            </a:r>
            <a:r>
              <a:rPr lang="en-GB" altLang="en-GB" sz="2000" kern="0" dirty="0"/>
              <a:t>–publicly funded state schools. The Academy Council or School Governors are responsible for deciding the admission arrangements</a:t>
            </a:r>
            <a:endParaRPr lang="en-GB" altLang="en-US" sz="2000" kern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4BC5BE-8D42-A0BA-4F0B-606C2F309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110" y="4492848"/>
            <a:ext cx="2887209" cy="2291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53CB4999-06D6-B41D-90F3-330AE39F4C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GB"/>
              <a:t>Schools in Enfield</a:t>
            </a:r>
            <a:endParaRPr lang="en-GB" altLang="en-US"/>
          </a:p>
        </p:txBody>
      </p:sp>
      <p:sp>
        <p:nvSpPr>
          <p:cNvPr id="9219" name="Rectangle 5">
            <a:extLst>
              <a:ext uri="{FF2B5EF4-FFF2-40B4-BE49-F238E27FC236}">
                <a16:creationId xmlns:a16="http://schemas.microsoft.com/office/drawing/2014/main" id="{97FE0D25-DECB-6123-510C-2F1F3056CBD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71500" y="1196975"/>
            <a:ext cx="40005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000" b="1"/>
              <a:t>AIM North London (A)</a:t>
            </a:r>
          </a:p>
          <a:p>
            <a:pPr eaLnBrk="1" hangingPunct="1">
              <a:buFontTx/>
              <a:buNone/>
            </a:pPr>
            <a:r>
              <a:rPr lang="en-GB" altLang="en-US" sz="2000" b="1"/>
              <a:t>Bishop Stopford’s CE  (VA)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Edmonton County (A)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Enfield Grammar (A)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Highlands (C)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Laurel Park School (F)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Lift Aylward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Oasis Academy Hadley (A)</a:t>
            </a:r>
          </a:p>
          <a:p>
            <a:pPr eaLnBrk="1" hangingPunct="1">
              <a:buFontTx/>
              <a:buNone/>
            </a:pPr>
            <a:r>
              <a:rPr lang="en-GB" altLang="en-US" sz="2000" b="1"/>
              <a:t>St Ignatius College (VA 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Southgate ( A 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Winchmore ( C )</a:t>
            </a:r>
            <a:endParaRPr lang="en-GB" altLang="en-US" sz="2000" b="1"/>
          </a:p>
        </p:txBody>
      </p:sp>
      <p:sp>
        <p:nvSpPr>
          <p:cNvPr id="9220" name="Rectangle 6">
            <a:extLst>
              <a:ext uri="{FF2B5EF4-FFF2-40B4-BE49-F238E27FC236}">
                <a16:creationId xmlns:a16="http://schemas.microsoft.com/office/drawing/2014/main" id="{809EA822-B695-7433-B7FC-928B30663BF9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284663" y="1182688"/>
            <a:ext cx="4616450" cy="444658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ARK John Keats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Chace Community (C)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Enfield County School for Girls(C)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Heron Hall Academy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Kingsmead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Lea Valley Academy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Oasis Academy Enfield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St Anne’s Catholic High School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for Girls ( VA 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The Latymer  (VA)</a:t>
            </a:r>
            <a:endParaRPr lang="en-GB" altLang="en-US" sz="2000" b="1" dirty="0"/>
          </a:p>
          <a:p>
            <a:pPr marL="0" indent="0"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Wren Academy, Enfield (A)</a:t>
            </a:r>
          </a:p>
          <a:p>
            <a:pPr eaLnBrk="1" hangingPunct="1">
              <a:buFontTx/>
              <a:buNone/>
              <a:defRPr/>
            </a:pPr>
            <a:endParaRPr lang="en-GB" altLang="en-GB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defRPr/>
            </a:pPr>
            <a:endParaRPr lang="en-GB" altLang="en-US" sz="2000" dirty="0"/>
          </a:p>
        </p:txBody>
      </p:sp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7307EDA4-D8CF-AB11-67E5-C3C67559B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973763"/>
            <a:ext cx="33940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rgbClr val="005A9E"/>
                </a:solidFill>
                <a:latin typeface="Segoe UI Light" panose="020B0502040204020203" pitchFamily="34" charset="0"/>
              </a:rPr>
              <a:t>Information Booklet- page 10</a:t>
            </a: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5A3121FE-60B9-B2F6-5D40-DE698DB42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" y="338138"/>
            <a:ext cx="4170363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F5D39838-6BFD-42F2-8C39-9C25D6CF8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15888"/>
            <a:ext cx="4032250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06FBBCB-9CF2-93C3-4AA1-B0C26693B0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8153400" cy="1143000"/>
          </a:xfrm>
        </p:spPr>
        <p:txBody>
          <a:bodyPr/>
          <a:lstStyle/>
          <a:p>
            <a:pPr algn="ctr" eaLnBrk="1" hangingPunct="1"/>
            <a:r>
              <a:rPr lang="en-GB" altLang="en-GB"/>
              <a:t>Admission Criteria</a:t>
            </a:r>
            <a:endParaRPr lang="en-GB" altLang="en-US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1F46E2B-A915-0058-C702-57E866A5C7C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981075"/>
            <a:ext cx="8153400" cy="27066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GB" sz="2000"/>
              <a:t>Rules used to decide which children are offered places when there are more applications than places available.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/>
          </a:p>
          <a:p>
            <a:pPr eaLnBrk="1" hangingPunct="1">
              <a:lnSpc>
                <a:spcPct val="90000"/>
              </a:lnSpc>
            </a:pPr>
            <a:r>
              <a:rPr lang="en-GB" altLang="en-GB" sz="2000"/>
              <a:t>Rules may differ between local authorities and types of schools.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GB" sz="2000"/>
          </a:p>
          <a:p>
            <a:pPr eaLnBrk="1" hangingPunct="1">
              <a:lnSpc>
                <a:spcPct val="90000"/>
              </a:lnSpc>
            </a:pPr>
            <a:r>
              <a:rPr lang="en-GB" altLang="en-GB" sz="2000"/>
              <a:t>Check school and local authority websites in case there are any changes to the information in LA booklets </a:t>
            </a:r>
          </a:p>
        </p:txBody>
      </p:sp>
      <p:pic>
        <p:nvPicPr>
          <p:cNvPr id="12292" name="Content Placeholder 3">
            <a:extLst>
              <a:ext uri="{FF2B5EF4-FFF2-40B4-BE49-F238E27FC236}">
                <a16:creationId xmlns:a16="http://schemas.microsoft.com/office/drawing/2014/main" id="{A8A89369-8AE0-6E9B-E055-83D559B6268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71700" y="3695700"/>
            <a:ext cx="5181600" cy="2019300"/>
          </a:xfrm>
        </p:spPr>
      </p:pic>
    </p:spTree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AF931801-D65E-D887-7BB6-6B8CF2A94E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44706" y="1447800"/>
            <a:ext cx="4716462" cy="44640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GB" sz="2000" dirty="0"/>
              <a:t>EHCP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GB" sz="2000" dirty="0"/>
              <a:t>Children in public care or previously adopted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GB" sz="2000" dirty="0"/>
              <a:t>Children for whom a particular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GB" sz="2000" dirty="0"/>
              <a:t>     school is appropriate on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GB" sz="2000" dirty="0"/>
              <a:t>     exceptional medical grounds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GB" sz="2000" dirty="0"/>
              <a:t>Children with a brother or sister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GB" sz="2000" dirty="0"/>
              <a:t>     attending the school at the time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GB" sz="2000" dirty="0"/>
              <a:t>     of admission (living at the same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GB" sz="2000" dirty="0"/>
              <a:t>     address)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GB" sz="2000" dirty="0"/>
              <a:t>Children of members of staff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GB" sz="2000" dirty="0"/>
              <a:t>Children living nearest to the school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GB" sz="2000" dirty="0"/>
              <a:t>     measured as the “crow flies</a:t>
            </a:r>
            <a:r>
              <a:rPr lang="en-GB" altLang="en-GB" sz="2000" b="1" dirty="0"/>
              <a:t>”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000" dirty="0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78CB2625-77F8-2F17-EB56-BF82DA07B2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153400" cy="1143000"/>
          </a:xfrm>
        </p:spPr>
        <p:txBody>
          <a:bodyPr/>
          <a:lstStyle/>
          <a:p>
            <a:pPr algn="ctr" eaLnBrk="1" hangingPunct="1"/>
            <a:r>
              <a:rPr lang="en-GB" altLang="en-GB"/>
              <a:t>Community School Admission Criteria (summary - see booklet for full details)</a:t>
            </a:r>
            <a:endParaRPr lang="en-GB" altLang="en-US"/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7E64FD6C-621F-9BF0-887F-DB8E76697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71" y="1556792"/>
            <a:ext cx="3887788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>
            <a:extLst>
              <a:ext uri="{FF2B5EF4-FFF2-40B4-BE49-F238E27FC236}">
                <a16:creationId xmlns:a16="http://schemas.microsoft.com/office/drawing/2014/main" id="{04808E1B-314D-98CE-690B-5D391504C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104900"/>
            <a:ext cx="8064500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endParaRPr lang="en-GB" altLang="en-GB" sz="2400" dirty="0"/>
          </a:p>
          <a:p>
            <a:pPr>
              <a:spcBef>
                <a:spcPct val="0"/>
              </a:spcBef>
            </a:pPr>
            <a:r>
              <a:rPr lang="en-GB" altLang="en-GB" sz="2400" dirty="0"/>
              <a:t> Chace Community –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dirty="0"/>
              <a:t>  priority zone for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dirty="0"/>
              <a:t>  nominated roads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GB" sz="2400" dirty="0"/>
          </a:p>
          <a:p>
            <a:pPr>
              <a:spcBef>
                <a:spcPct val="0"/>
              </a:spcBef>
            </a:pPr>
            <a:r>
              <a:rPr lang="en-GB" altLang="en-GB" sz="2400" dirty="0"/>
              <a:t> Enfield County School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dirty="0"/>
              <a:t>  for Girls has a quota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dirty="0"/>
              <a:t>  system of allocation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GB" sz="2400" dirty="0"/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dirty="0"/>
              <a:t> Full details in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i="1" dirty="0"/>
              <a:t>“Your Guide to Secondary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i="1" dirty="0"/>
              <a:t> Schools in Enfield 2026 ” brochure available 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2400" i="1" dirty="0"/>
              <a:t> online from September 2025.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GB" sz="1800" i="1" dirty="0">
                <a:hlinkClick r:id="rId2"/>
              </a:rPr>
              <a:t>https://www.enfield.gov.uk/__data/assets/pdf_file/0027/101979/Your-Guide-to-Secondary-Schools-in-Enfield-Sept-2026-Education.pdf</a:t>
            </a:r>
            <a:endParaRPr lang="en-GB" altLang="en-GB" sz="1800" i="1" dirty="0"/>
          </a:p>
        </p:txBody>
      </p:sp>
      <p:sp>
        <p:nvSpPr>
          <p:cNvPr id="14339" name="Rectangle 8">
            <a:extLst>
              <a:ext uri="{FF2B5EF4-FFF2-40B4-BE49-F238E27FC236}">
                <a16:creationId xmlns:a16="http://schemas.microsoft.com/office/drawing/2014/main" id="{284D569F-5BBA-AC7D-E43D-82F440B787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GB" altLang="en-GB" b="0"/>
            </a:br>
            <a:r>
              <a:rPr lang="en-GB" altLang="en-GB" b="0"/>
              <a:t>Exceptions</a:t>
            </a:r>
            <a:endParaRPr lang="en-GB" altLang="en-US" b="0"/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7B412CB6-F02A-A2BA-6FE7-A1DB4833D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133600"/>
            <a:ext cx="43751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EEE97A4-0BC9-8471-E1A9-DA787EDB97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/>
              <a:t>Partially or Fully Selective Schools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6A5597C-8E3B-F717-7D63-30ABC82C59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sz="2400" dirty="0"/>
              <a:t>Selective schools will test children before the closing date for applications.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Children must be registered directly with the schools to be entered for the relevant selective tests/trials/auditions  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Schools will let parents have the results of the tests/trial/audition before the closing date for the Borough application. </a:t>
            </a:r>
          </a:p>
        </p:txBody>
      </p:sp>
    </p:spTree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8495AD6C-3456-5557-80E5-A4CC6C1AC0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GB"/>
              <a:t>What can Enfield parents expect?</a:t>
            </a:r>
            <a:endParaRPr lang="en-GB" altLang="en-US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82704C22-C7B6-5F17-8701-9D3F52498E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153400" cy="42814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GB" sz="2400" dirty="0"/>
              <a:t>One local authority application for all maintained schools (community, foundation, voluntary aided, free school and academy) regardless of where the school is located</a:t>
            </a:r>
          </a:p>
          <a:p>
            <a:pPr eaLnBrk="1" hangingPunct="1">
              <a:lnSpc>
                <a:spcPct val="80000"/>
              </a:lnSpc>
            </a:pPr>
            <a:endParaRPr lang="en-US" altLang="en-GB" sz="2400" dirty="0"/>
          </a:p>
          <a:p>
            <a:pPr eaLnBrk="1" hangingPunct="1">
              <a:lnSpc>
                <a:spcPct val="80000"/>
              </a:lnSpc>
            </a:pPr>
            <a:r>
              <a:rPr lang="en-US" altLang="en-GB" sz="2400" dirty="0"/>
              <a:t>National closing date for the submission of forms – </a:t>
            </a:r>
          </a:p>
          <a:p>
            <a:pPr marL="0" indent="0" algn="r" eaLnBrk="1" hangingPunct="1">
              <a:lnSpc>
                <a:spcPct val="80000"/>
              </a:lnSpc>
              <a:buNone/>
            </a:pPr>
            <a:r>
              <a:rPr lang="en-US" altLang="en-GB" sz="3600" dirty="0">
                <a:highlight>
                  <a:srgbClr val="FFFF00"/>
                </a:highlight>
              </a:rPr>
              <a:t>31st October 2025</a:t>
            </a:r>
            <a:endParaRPr lang="en-US" altLang="en-GB" sz="2400" dirty="0"/>
          </a:p>
          <a:p>
            <a:pPr eaLnBrk="1" hangingPunct="1">
              <a:lnSpc>
                <a:spcPct val="80000"/>
              </a:lnSpc>
            </a:pPr>
            <a:r>
              <a:rPr lang="en-US" altLang="en-GB" sz="2400" b="1" u="sng" dirty="0">
                <a:solidFill>
                  <a:srgbClr val="0070C0"/>
                </a:solidFill>
              </a:rPr>
              <a:t>6 preferences </a:t>
            </a:r>
            <a:r>
              <a:rPr lang="en-US" altLang="en-GB" sz="2400" dirty="0"/>
              <a:t>allowed in London (Hertfordshire will only accept four Hertfordshire schools – don’t include more)</a:t>
            </a:r>
          </a:p>
          <a:p>
            <a:pPr eaLnBrk="1" hangingPunct="1">
              <a:lnSpc>
                <a:spcPct val="80000"/>
              </a:lnSpc>
            </a:pPr>
            <a:endParaRPr lang="en-US" altLang="en-GB" sz="2400" dirty="0"/>
          </a:p>
          <a:p>
            <a:pPr eaLnBrk="1" hangingPunct="1">
              <a:lnSpc>
                <a:spcPct val="80000"/>
              </a:lnSpc>
            </a:pPr>
            <a:r>
              <a:rPr lang="en-US" altLang="en-GB" sz="2400" dirty="0"/>
              <a:t>Equal consideration given to each school asked for; E.G a 6</a:t>
            </a:r>
            <a:r>
              <a:rPr lang="en-US" altLang="en-GB" sz="2400" baseline="30000" dirty="0"/>
              <a:t>th</a:t>
            </a:r>
            <a:r>
              <a:rPr lang="en-US" altLang="en-GB" sz="2400" dirty="0"/>
              <a:t> preference is ranked higher than a 1</a:t>
            </a:r>
            <a:r>
              <a:rPr lang="en-US" altLang="en-GB" sz="2400" baseline="30000" dirty="0"/>
              <a:t>st</a:t>
            </a:r>
            <a:r>
              <a:rPr lang="en-US" altLang="en-GB" sz="2400" dirty="0"/>
              <a:t> preference if you live closer and it comes to distance criteria.</a:t>
            </a:r>
          </a:p>
          <a:p>
            <a:pPr eaLnBrk="1" hangingPunct="1">
              <a:lnSpc>
                <a:spcPct val="80000"/>
              </a:lnSpc>
            </a:pPr>
            <a:endParaRPr lang="en-US" altLang="en-GB" sz="2400" dirty="0"/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</p:txBody>
      </p:sp>
    </p:spTree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06C6465E-AFD2-EEEB-B7C0-6C745E52F5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can Enfield parents expect?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4C42BAA1-2376-A96A-F561-01192F4F0D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1125538"/>
            <a:ext cx="8594725" cy="4824412"/>
          </a:xfrm>
        </p:spPr>
        <p:txBody>
          <a:bodyPr/>
          <a:lstStyle/>
          <a:p>
            <a:pPr eaLnBrk="1" hangingPunct="1"/>
            <a:r>
              <a:rPr lang="en-US" altLang="en-GB" sz="2400" dirty="0"/>
              <a:t>We </a:t>
            </a:r>
            <a:r>
              <a:rPr lang="en-GB" altLang="en-GB" sz="2400" dirty="0"/>
              <a:t>will apply for schools outside the area on your behalf.</a:t>
            </a:r>
          </a:p>
          <a:p>
            <a:pPr eaLnBrk="1" hangingPunct="1"/>
            <a:r>
              <a:rPr lang="en-GB" altLang="en-GB" sz="2400" dirty="0"/>
              <a:t>We can only accept late applications or </a:t>
            </a:r>
            <a:r>
              <a:rPr lang="en-US" altLang="en-GB" sz="2400" dirty="0"/>
              <a:t>changes of preference after the deadline in </a:t>
            </a:r>
            <a:r>
              <a:rPr lang="en-US" altLang="en-GB" sz="2400" u="sng" dirty="0">
                <a:highlight>
                  <a:srgbClr val="FFFF00"/>
                </a:highlight>
              </a:rPr>
              <a:t>exceptional circumstances</a:t>
            </a:r>
          </a:p>
          <a:p>
            <a:pPr eaLnBrk="1" hangingPunct="1"/>
            <a:r>
              <a:rPr lang="en-GB" altLang="en-GB" sz="2400" dirty="0"/>
              <a:t>If your child is eligible for more than one school, your preference order will be used to decide the final offer</a:t>
            </a:r>
          </a:p>
          <a:p>
            <a:pPr eaLnBrk="1" hangingPunct="1"/>
            <a:r>
              <a:rPr lang="en-US" altLang="en-GB" sz="2400" dirty="0"/>
              <a:t>Single offer emailed on </a:t>
            </a:r>
            <a:r>
              <a:rPr lang="en-US" altLang="en-GB" sz="2400" dirty="0">
                <a:solidFill>
                  <a:srgbClr val="0070C0"/>
                </a:solidFill>
                <a:highlight>
                  <a:srgbClr val="00FF00"/>
                </a:highlight>
              </a:rPr>
              <a:t>2nd March 2026</a:t>
            </a:r>
          </a:p>
          <a:p>
            <a:pPr algn="ctr" eaLnBrk="1" hangingPunct="1"/>
            <a:endParaRPr lang="en-GB" altLang="en-US" sz="2400" dirty="0"/>
          </a:p>
        </p:txBody>
      </p:sp>
      <p:pic>
        <p:nvPicPr>
          <p:cNvPr id="18436" name="Picture 6">
            <a:extLst>
              <a:ext uri="{FF2B5EF4-FFF2-40B4-BE49-F238E27FC236}">
                <a16:creationId xmlns:a16="http://schemas.microsoft.com/office/drawing/2014/main" id="{921CC400-3E53-8727-3B7B-90E1117B4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716338"/>
            <a:ext cx="4981575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3FF77606-20D4-FA47-9232-B61299D8D7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1513" y="404813"/>
            <a:ext cx="8153400" cy="1143000"/>
          </a:xfrm>
        </p:spPr>
        <p:txBody>
          <a:bodyPr/>
          <a:lstStyle/>
          <a:p>
            <a:r>
              <a:rPr lang="en-GB" altLang="en-GB" dirty="0"/>
              <a:t>How to apply - </a:t>
            </a:r>
            <a:r>
              <a:rPr lang="en-GB" altLang="en-GB" dirty="0">
                <a:hlinkClick r:id="rId3"/>
              </a:rPr>
              <a:t>www.edmissions.org.uk</a:t>
            </a:r>
            <a:br>
              <a:rPr lang="en-GB" altLang="en-GB" dirty="0"/>
            </a:br>
            <a:endParaRPr lang="en-GB" altLang="en-US" dirty="0"/>
          </a:p>
        </p:txBody>
      </p:sp>
      <p:pic>
        <p:nvPicPr>
          <p:cNvPr id="20483" name="Content Placeholder 3">
            <a:extLst>
              <a:ext uri="{FF2B5EF4-FFF2-40B4-BE49-F238E27FC236}">
                <a16:creationId xmlns:a16="http://schemas.microsoft.com/office/drawing/2014/main" id="{E5F71CB8-8AD8-D3FF-DDCA-1500677656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72" y="1340768"/>
            <a:ext cx="8242939" cy="442528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>
            <a:extLst>
              <a:ext uri="{FF2B5EF4-FFF2-40B4-BE49-F238E27FC236}">
                <a16:creationId xmlns:a16="http://schemas.microsoft.com/office/drawing/2014/main" id="{3B412778-7E23-11E4-5F37-DF47AEE62B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8153400" cy="747713"/>
          </a:xfrm>
        </p:spPr>
        <p:txBody>
          <a:bodyPr/>
          <a:lstStyle/>
          <a:p>
            <a:pPr eaLnBrk="1" hangingPunct="1"/>
            <a:r>
              <a:rPr lang="en-GB" altLang="en-US" sz="2800">
                <a:solidFill>
                  <a:srgbClr val="CF1C21"/>
                </a:solidFill>
              </a:rPr>
              <a:t>Online </a:t>
            </a:r>
            <a:r>
              <a:rPr lang="en-GB" altLang="en-US" sz="2800">
                <a:solidFill>
                  <a:srgbClr val="D52B1E"/>
                </a:solidFill>
              </a:rPr>
              <a:t>Applications</a:t>
            </a:r>
          </a:p>
        </p:txBody>
      </p:sp>
      <p:sp>
        <p:nvSpPr>
          <p:cNvPr id="22531" name="Rectangle 11">
            <a:extLst>
              <a:ext uri="{FF2B5EF4-FFF2-40B4-BE49-F238E27FC236}">
                <a16:creationId xmlns:a16="http://schemas.microsoft.com/office/drawing/2014/main" id="{0628174E-FFF1-5EDE-B03C-E608A739C0F9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955675"/>
            <a:ext cx="8535987" cy="2808288"/>
          </a:xfrm>
        </p:spPr>
        <p:txBody>
          <a:bodyPr/>
          <a:lstStyle/>
          <a:p>
            <a:pPr eaLnBrk="1" hangingPunct="1"/>
            <a:r>
              <a:rPr lang="en-GB" altLang="en-US" sz="1800"/>
              <a:t>It is quick and easy to do – just register and follow the instructions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You will get an email confirmation once you submit your application 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The online system checks that you are completing all the right sections of the application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The online system is available 24 hours a day, 7 days a week until midnight on the closing date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DF51D2-4FA7-44B4-598C-EC4B1FCBE2DA}"/>
              </a:ext>
            </a:extLst>
          </p:cNvPr>
          <p:cNvSpPr/>
          <p:nvPr/>
        </p:nvSpPr>
        <p:spPr>
          <a:xfrm rot="10800000" flipV="1">
            <a:off x="5076825" y="3941763"/>
            <a:ext cx="3824288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You can get your result on the evening of 2 March 2026 and then either accept and decline your offer online</a:t>
            </a:r>
          </a:p>
        </p:txBody>
      </p:sp>
      <p:pic>
        <p:nvPicPr>
          <p:cNvPr id="22533" name="Picture 3">
            <a:extLst>
              <a:ext uri="{FF2B5EF4-FFF2-40B4-BE49-F238E27FC236}">
                <a16:creationId xmlns:a16="http://schemas.microsoft.com/office/drawing/2014/main" id="{13D9FB3D-B287-1E4B-44A7-8FF64237A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881438"/>
            <a:ext cx="4564062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128324BA-517E-0BD4-0788-448D1CBBF5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Making your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E53A7-FA2F-4EE2-8857-A87B60A03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524000"/>
            <a:ext cx="8443912" cy="4191000"/>
          </a:xfrm>
        </p:spPr>
        <p:txBody>
          <a:bodyPr/>
          <a:lstStyle/>
          <a:p>
            <a:pPr marL="457200" lvl="1" indent="0">
              <a:buFontTx/>
              <a:buNone/>
              <a:defRPr/>
            </a:pPr>
            <a:r>
              <a:rPr lang="en-GB" dirty="0"/>
              <a:t>Make sure you tell us…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dirty="0"/>
          </a:p>
          <a:p>
            <a:pPr lvl="1">
              <a:buFont typeface="Arial" pitchFamily="34" charset="0"/>
              <a:buChar char="•"/>
              <a:defRPr/>
            </a:pPr>
            <a:r>
              <a:rPr lang="en-GB" dirty="0"/>
              <a:t>If the child is looked </a:t>
            </a:r>
          </a:p>
          <a:p>
            <a:pPr marL="457200" lvl="1" indent="0">
              <a:buFontTx/>
              <a:buNone/>
              <a:defRPr/>
            </a:pPr>
            <a:r>
              <a:rPr lang="en-GB" dirty="0"/>
              <a:t>   after or adopted?</a:t>
            </a:r>
          </a:p>
          <a:p>
            <a:pPr marL="457200" lvl="1" indent="0">
              <a:buFontTx/>
              <a:buNone/>
              <a:defRPr/>
            </a:pPr>
            <a:endParaRPr lang="en-GB" dirty="0"/>
          </a:p>
          <a:p>
            <a:pPr lvl="1">
              <a:buFont typeface="Arial" pitchFamily="34" charset="0"/>
              <a:buChar char="•"/>
              <a:defRPr/>
            </a:pPr>
            <a:r>
              <a:rPr lang="en-GB" dirty="0"/>
              <a:t>If there are brothers or sisters will be attending any of the schools applied for when you start?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dirty="0"/>
          </a:p>
          <a:p>
            <a:pPr lvl="1">
              <a:buFont typeface="Arial" pitchFamily="34" charset="0"/>
              <a:buChar char="•"/>
              <a:defRPr/>
            </a:pPr>
            <a:r>
              <a:rPr lang="en-GB" dirty="0"/>
              <a:t>Does a parent work at any of the schools listed on your form?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23556" name="Picture 3">
            <a:extLst>
              <a:ext uri="{FF2B5EF4-FFF2-40B4-BE49-F238E27FC236}">
                <a16:creationId xmlns:a16="http://schemas.microsoft.com/office/drawing/2014/main" id="{5D4CB371-F50A-AA83-9F5A-3575930F7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43000"/>
            <a:ext cx="403225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64E2AAED-82F1-41AD-6DEA-9FA4ED8D7D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Making your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99A13-6966-F935-68C1-E7738BD015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95288" y="927100"/>
            <a:ext cx="4608512" cy="5022850"/>
          </a:xfrm>
        </p:spPr>
        <p:txBody>
          <a:bodyPr/>
          <a:lstStyle/>
          <a:p>
            <a:pPr>
              <a:defRPr/>
            </a:pPr>
            <a:r>
              <a:rPr lang="en-GB" sz="2400" dirty="0"/>
              <a:t>Provide supporting documentation with your application if you are asking for medical priority</a:t>
            </a:r>
          </a:p>
          <a:p>
            <a:pPr marL="342900" lvl="1" indent="-342900">
              <a:buFontTx/>
              <a:buChar char="•"/>
              <a:defRPr/>
            </a:pPr>
            <a:r>
              <a:rPr lang="en-GB" dirty="0"/>
              <a:t>Be sure the address you use is the child’s usual place of residence. Attach details if not</a:t>
            </a: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en-GB" b="1" dirty="0">
                <a:solidFill>
                  <a:srgbClr val="FF0000"/>
                </a:solidFill>
                <a:highlight>
                  <a:srgbClr val="FFFF00"/>
                </a:highlight>
              </a:rPr>
              <a:t>Include your council tax reference number in your application.</a:t>
            </a: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en-GB" dirty="0"/>
              <a:t>Complete any supplementary forms and send them directly to the schools</a:t>
            </a: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en-GB" dirty="0"/>
              <a:t>Meet all the deadlines</a:t>
            </a:r>
          </a:p>
          <a:p>
            <a:pPr marL="342900" lvl="1" indent="-342900">
              <a:buFont typeface="Arial" pitchFamily="34" charset="0"/>
              <a:buChar char="•"/>
              <a:defRPr/>
            </a:pPr>
            <a:endParaRPr lang="en-GB" dirty="0"/>
          </a:p>
          <a:p>
            <a:pPr marL="0" lvl="1" indent="0">
              <a:buFontTx/>
              <a:buNone/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  <p:pic>
        <p:nvPicPr>
          <p:cNvPr id="24580" name="Picture 3">
            <a:extLst>
              <a:ext uri="{FF2B5EF4-FFF2-40B4-BE49-F238E27FC236}">
                <a16:creationId xmlns:a16="http://schemas.microsoft.com/office/drawing/2014/main" id="{DE2E8EDF-1724-1123-1F7F-306F10EA28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068638"/>
            <a:ext cx="3384550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29B9E2C0-3495-C0AD-742E-69838C7941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404813"/>
            <a:ext cx="8443913" cy="935037"/>
          </a:xfrm>
        </p:spPr>
        <p:txBody>
          <a:bodyPr/>
          <a:lstStyle/>
          <a:p>
            <a:pPr eaLnBrk="1" hangingPunct="1"/>
            <a:r>
              <a:rPr lang="en-GB" altLang="en-US" dirty="0"/>
              <a:t>Enfield Schools - What happened this year </a:t>
            </a:r>
            <a:br>
              <a:rPr lang="en-GB" altLang="en-GB" dirty="0"/>
            </a:br>
            <a:br>
              <a:rPr lang="en-GB" altLang="en-GB" dirty="0"/>
            </a:br>
            <a:r>
              <a:rPr lang="en-GB" altLang="en-US" sz="2200" b="0" dirty="0">
                <a:solidFill>
                  <a:schemeClr val="tx1"/>
                </a:solidFill>
              </a:rPr>
              <a:t>The fur</a:t>
            </a:r>
            <a:r>
              <a:rPr lang="en-GB" altLang="en-US" sz="2200" b="0" dirty="0">
                <a:solidFill>
                  <a:schemeClr val="tx1"/>
                </a:solidFill>
                <a:highlight>
                  <a:srgbClr val="FFFF00"/>
                </a:highlight>
              </a:rPr>
              <a:t>thest distance </a:t>
            </a:r>
            <a:r>
              <a:rPr lang="en-GB" altLang="en-US" sz="2200" b="0" dirty="0">
                <a:solidFill>
                  <a:schemeClr val="tx1"/>
                </a:solidFill>
              </a:rPr>
              <a:t>a place was offered for admission in September 2025 on national offer day (3 March 2025).</a:t>
            </a:r>
            <a:br>
              <a:rPr lang="en-GB" altLang="en-US" sz="2200" b="0" dirty="0">
                <a:solidFill>
                  <a:schemeClr val="tx1"/>
                </a:solidFill>
              </a:rPr>
            </a:br>
            <a:br>
              <a:rPr lang="en-GB" altLang="en-US" sz="2200" b="0" dirty="0">
                <a:solidFill>
                  <a:schemeClr val="tx1"/>
                </a:solidFill>
              </a:rPr>
            </a:br>
            <a:endParaRPr lang="en-GB" altLang="en-US" sz="2200" b="0" dirty="0">
              <a:solidFill>
                <a:schemeClr val="tx1"/>
              </a:solidFill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4FD2AA71-EAF0-5089-C16E-307550B2DBC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322763" y="2636838"/>
            <a:ext cx="4516437" cy="345598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100" dirty="0"/>
              <a:t>ARK John Keats - 0.501 miles</a:t>
            </a:r>
          </a:p>
          <a:p>
            <a:pPr eaLnBrk="1" hangingPunct="1">
              <a:defRPr/>
            </a:pPr>
            <a:r>
              <a:rPr lang="en-GB" altLang="en-US" sz="2100" dirty="0"/>
              <a:t>Edmonton County – 4.557 miles</a:t>
            </a:r>
          </a:p>
          <a:p>
            <a:pPr eaLnBrk="1" hangingPunct="1">
              <a:defRPr/>
            </a:pPr>
            <a:r>
              <a:rPr lang="en-GB" altLang="en-US" sz="2100" dirty="0"/>
              <a:t>Highlands  - 0.904 miles</a:t>
            </a:r>
          </a:p>
          <a:p>
            <a:pPr eaLnBrk="1" hangingPunct="1">
              <a:defRPr/>
            </a:pPr>
            <a:r>
              <a:rPr lang="en-GB" altLang="en-US" sz="2100" dirty="0"/>
              <a:t>Kingsmead – 1.144 miles</a:t>
            </a:r>
          </a:p>
          <a:p>
            <a:pPr eaLnBrk="1" hangingPunct="1">
              <a:defRPr/>
            </a:pPr>
            <a:r>
              <a:rPr lang="en-GB" altLang="en-US" sz="2100" dirty="0"/>
              <a:t>Southgate – 3.153 miles</a:t>
            </a:r>
          </a:p>
          <a:p>
            <a:pPr eaLnBrk="1" hangingPunct="1">
              <a:defRPr/>
            </a:pPr>
            <a:r>
              <a:rPr lang="en-GB" altLang="en-US" sz="2100" dirty="0"/>
              <a:t>Winchmore – 0.727 miles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sz="2000" dirty="0"/>
          </a:p>
        </p:txBody>
      </p:sp>
      <p:pic>
        <p:nvPicPr>
          <p:cNvPr id="25604" name="Content Placeholder 3" descr="A picture containing grass, way, road, traveling&#10;&#10;Description automatically generated">
            <a:extLst>
              <a:ext uri="{FF2B5EF4-FFF2-40B4-BE49-F238E27FC236}">
                <a16:creationId xmlns:a16="http://schemas.microsoft.com/office/drawing/2014/main" id="{13175B62-810F-C077-657A-E674CB7BA07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2346325"/>
            <a:ext cx="4000500" cy="237648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F56BF7-1E8C-7392-5545-45373B8BEF1C}"/>
              </a:ext>
            </a:extLst>
          </p:cNvPr>
          <p:cNvSpPr txBox="1"/>
          <p:nvPr/>
        </p:nvSpPr>
        <p:spPr>
          <a:xfrm>
            <a:off x="392506" y="5260975"/>
            <a:ext cx="6913563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dirty="0">
                <a:latin typeface="+mj-lt"/>
              </a:rPr>
              <a:t>Please see the information booklet for further details on historical distances </a:t>
            </a:r>
            <a:endParaRPr lang="en-GB" dirty="0">
              <a:latin typeface="+mj-lt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CCE2231A-B7F9-45B2-F68D-1790CB575B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Things to remember…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81262269-CD8D-718E-4AE2-704ABF97784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908050"/>
            <a:ext cx="4321175" cy="50419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/>
              <a:t>Find out more about all the schools you are interested in, especially those in your local area.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/>
              <a:t>Check out school websites for up-to-date information about opportunities to visit – open evenings are planned but schools may have to make changes at short notice.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/>
              <a:t>Look at the previous years admissions data and criteria.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/>
              <a:t>Distance counts for many schools and will often be a deciding factor if there are more applications than places available.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000" dirty="0"/>
          </a:p>
        </p:txBody>
      </p:sp>
      <p:pic>
        <p:nvPicPr>
          <p:cNvPr id="26628" name="Content Placeholder 3">
            <a:extLst>
              <a:ext uri="{FF2B5EF4-FFF2-40B4-BE49-F238E27FC236}">
                <a16:creationId xmlns:a16="http://schemas.microsoft.com/office/drawing/2014/main" id="{F2389F71-B864-E280-A5EF-6E412BEB81E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836613"/>
            <a:ext cx="3375025" cy="482282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9E089E-53F3-2946-4FFF-6367DB306404}"/>
              </a:ext>
            </a:extLst>
          </p:cNvPr>
          <p:cNvSpPr txBox="1"/>
          <p:nvPr/>
        </p:nvSpPr>
        <p:spPr>
          <a:xfrm>
            <a:off x="190500" y="5785634"/>
            <a:ext cx="457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3"/>
              </a:rPr>
              <a:t>https://www.enfield.gov.uk/__data/assets/pdf_file/0027/101979/Your-Guide-to-Secondary-Schools-in-Enfield-Sept-2026-Education.pdf</a:t>
            </a:r>
            <a:endParaRPr lang="en-US" sz="1400" dirty="0"/>
          </a:p>
          <a:p>
            <a:endParaRPr lang="en-US" sz="1400" dirty="0"/>
          </a:p>
        </p:txBody>
      </p:sp>
    </p:spTree>
  </p:cSld>
  <p:clrMapOvr>
    <a:masterClrMapping/>
  </p:clrMapOvr>
  <p:transition spd="slow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2D175A84-B76B-BBDD-6D8A-01F274EB94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341313"/>
            <a:ext cx="8153400" cy="676275"/>
          </a:xfrm>
        </p:spPr>
        <p:txBody>
          <a:bodyPr/>
          <a:lstStyle/>
          <a:p>
            <a:pPr eaLnBrk="1" hangingPunct="1"/>
            <a:r>
              <a:rPr lang="en-GB" altLang="en-US"/>
              <a:t>Things to remember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FAFCF744-B205-DCBE-B5E2-7347F23025A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8153400" cy="1582737"/>
          </a:xfrm>
        </p:spPr>
        <p:txBody>
          <a:bodyPr/>
          <a:lstStyle/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If you are considering schools </a:t>
            </a:r>
          </a:p>
          <a:p>
            <a:pPr marL="914400" lvl="1" indent="-457200" eaLnBrk="1" hangingPunct="1">
              <a:buFontTx/>
              <a:buNone/>
              <a:defRPr/>
            </a:pPr>
            <a:r>
              <a:rPr lang="en-GB" altLang="en-US" sz="2000" dirty="0"/>
              <a:t>     outside Enfield, look at other</a:t>
            </a:r>
          </a:p>
          <a:p>
            <a:pPr marL="914400" lvl="1" indent="-457200" eaLnBrk="1" hangingPunct="1">
              <a:buFontTx/>
              <a:buNone/>
              <a:defRPr/>
            </a:pPr>
            <a:r>
              <a:rPr lang="en-GB" altLang="en-US" sz="2000" dirty="0"/>
              <a:t>     authority websites for details </a:t>
            </a:r>
          </a:p>
          <a:p>
            <a:pPr marL="914400" lvl="1" indent="-457200" eaLnBrk="1" hangingPunct="1">
              <a:buFontTx/>
              <a:buNone/>
              <a:defRPr/>
            </a:pPr>
            <a:r>
              <a:rPr lang="en-GB" altLang="en-US" sz="2000" dirty="0"/>
              <a:t>     as it may be different to Enfield’s</a:t>
            </a:r>
          </a:p>
          <a:p>
            <a:pPr marL="457200" lvl="1" indent="0" eaLnBrk="1" hangingPunct="1">
              <a:buFontTx/>
              <a:buNone/>
              <a:defRPr/>
            </a:pPr>
            <a:endParaRPr lang="en-GB" altLang="en-US" sz="2000" dirty="0"/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Check if you need to complete a </a:t>
            </a:r>
          </a:p>
          <a:p>
            <a:pPr marL="457200" lvl="1" indent="0" eaLnBrk="1" hangingPunct="1">
              <a:buFontTx/>
              <a:buNone/>
              <a:defRPr/>
            </a:pPr>
            <a:r>
              <a:rPr lang="en-GB" altLang="en-US" sz="2000" dirty="0"/>
              <a:t>    supplementary information form</a:t>
            </a:r>
          </a:p>
          <a:p>
            <a:pPr marL="457200" lvl="1" indent="0" eaLnBrk="1" hangingPunct="1">
              <a:buFontTx/>
              <a:buNone/>
              <a:defRPr/>
            </a:pPr>
            <a:endParaRPr lang="en-GB" altLang="en-US" sz="2000" dirty="0"/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Complete all applications in full</a:t>
            </a:r>
          </a:p>
          <a:p>
            <a:pPr marL="457200" lvl="1" indent="0">
              <a:lnSpc>
                <a:spcPct val="90000"/>
              </a:lnSpc>
              <a:buFontTx/>
              <a:buNone/>
              <a:defRPr/>
            </a:pPr>
            <a:endParaRPr lang="en-GB" altLang="en-US" sz="2000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Nominating only one school will not improve your chance of getting a place.  Nor will putting the same school multiple times – if you do this your application will only be considered after all other application have been processes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GB" altLang="en-US" sz="2000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Be aspirational but also realistic </a:t>
            </a:r>
          </a:p>
          <a:p>
            <a:pPr marL="914400" lvl="1" indent="-457200">
              <a:lnSpc>
                <a:spcPct val="90000"/>
              </a:lnSpc>
              <a:buFontTx/>
              <a:buNone/>
              <a:defRPr/>
            </a:pPr>
            <a:endParaRPr lang="en-GB" altLang="en-US" sz="2000" b="1" dirty="0"/>
          </a:p>
          <a:p>
            <a:pPr marL="914400" lvl="1" indent="-457200" eaLnBrk="1" hangingPunct="1">
              <a:buFontTx/>
              <a:buChar char="•"/>
              <a:defRPr/>
            </a:pPr>
            <a:endParaRPr lang="en-GB" altLang="en-US" sz="2000" b="1" dirty="0"/>
          </a:p>
        </p:txBody>
      </p:sp>
      <p:pic>
        <p:nvPicPr>
          <p:cNvPr id="27652" name="Picture 5">
            <a:extLst>
              <a:ext uri="{FF2B5EF4-FFF2-40B4-BE49-F238E27FC236}">
                <a16:creationId xmlns:a16="http://schemas.microsoft.com/office/drawing/2014/main" id="{716DFC59-15FB-0C8D-4A6B-951275658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963" y="1412875"/>
            <a:ext cx="37687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48D3D6E-0EFD-CC3A-E521-FB88F73EBA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153400" cy="1143000"/>
          </a:xfrm>
        </p:spPr>
        <p:txBody>
          <a:bodyPr/>
          <a:lstStyle/>
          <a:p>
            <a:pPr eaLnBrk="1" hangingPunct="1"/>
            <a:r>
              <a:rPr lang="en-GB" altLang="en-US"/>
              <a:t>Things to remember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8F0D914-76FA-DD5F-DF0C-02104B89CF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4963" y="1196975"/>
            <a:ext cx="74168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200" dirty="0"/>
              <a:t>Make an informed decision. Consider first hand, accurate and up to date information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GB" sz="22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200" dirty="0"/>
              <a:t>Speak to your child’s primary school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dirty="0"/>
              <a:t>                     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200" dirty="0"/>
              <a:t>Be realistic.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dirty="0"/>
              <a:t>   </a:t>
            </a:r>
          </a:p>
        </p:txBody>
      </p:sp>
      <p:pic>
        <p:nvPicPr>
          <p:cNvPr id="28676" name="Picture 2">
            <a:extLst>
              <a:ext uri="{FF2B5EF4-FFF2-40B4-BE49-F238E27FC236}">
                <a16:creationId xmlns:a16="http://schemas.microsoft.com/office/drawing/2014/main" id="{C6BBFC3E-E633-574F-2FEB-F53F67AFB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3500438"/>
            <a:ext cx="552450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A81D113E-0310-AE4A-7B7E-EC73D8DAB9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42900"/>
            <a:ext cx="8153400" cy="676275"/>
          </a:xfrm>
        </p:spPr>
        <p:txBody>
          <a:bodyPr/>
          <a:lstStyle/>
          <a:p>
            <a:r>
              <a:rPr lang="en-GB" altLang="en-US"/>
              <a:t>Why choose a school in Enfield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B1023-E903-0663-0912-464778AFC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052513"/>
            <a:ext cx="8153400" cy="4967287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sz="2400" dirty="0">
                <a:ea typeface="Calibri" panose="020F0502020204030204" pitchFamily="34" charset="0"/>
              </a:rPr>
              <a:t>We asked the Head of our School Improvement Service why parents should choose a school in Enfield, we were advised that:</a:t>
            </a:r>
          </a:p>
          <a:p>
            <a:pPr>
              <a:defRPr/>
            </a:pPr>
            <a:r>
              <a:rPr lang="en-US" sz="2200" dirty="0">
                <a:ea typeface="Calibri" panose="020F0502020204030204" pitchFamily="34" charset="0"/>
              </a:rPr>
              <a:t>There are 21 amazing maintained secondary schools in the Enfield. </a:t>
            </a:r>
          </a:p>
          <a:p>
            <a:pPr marL="0" indent="0">
              <a:buNone/>
              <a:defRPr/>
            </a:pPr>
            <a:endParaRPr lang="en-US" sz="2200" dirty="0">
              <a:ea typeface="Calibri" panose="020F0502020204030204" pitchFamily="34" charset="0"/>
            </a:endParaRPr>
          </a:p>
          <a:p>
            <a:pPr>
              <a:defRPr/>
            </a:pPr>
            <a:r>
              <a:rPr lang="en-US" sz="2200" dirty="0">
                <a:ea typeface="Calibri" panose="020F0502020204030204" pitchFamily="34" charset="0"/>
              </a:rPr>
              <a:t>There is so much that is excellent about education in the borough. Here are a few examples of how Enfield schools are leading the way: </a:t>
            </a:r>
          </a:p>
          <a:p>
            <a:pPr marL="0" indent="0">
              <a:buNone/>
              <a:defRPr/>
            </a:pPr>
            <a:endParaRPr lang="en-GB" sz="2200" dirty="0">
              <a:ea typeface="Calibri" panose="020F0502020204030204" pitchFamily="34" charset="0"/>
            </a:endParaRPr>
          </a:p>
          <a:p>
            <a:pPr>
              <a:lnSpc>
                <a:spcPct val="105000"/>
              </a:lnSpc>
              <a:defRPr/>
            </a:pPr>
            <a:r>
              <a:rPr lang="en-GB" sz="2200" dirty="0">
                <a:ea typeface="Times New Roman" panose="02020603050405020304" pitchFamily="18" charset="0"/>
              </a:rPr>
              <a:t>100% of Enfield schools are graded as good or better by Ofsted. </a:t>
            </a:r>
            <a:endParaRPr lang="en-GB" sz="2200" dirty="0">
              <a:ea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B17B5BE2-BAD0-AC3D-202B-C173C05EAA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260350"/>
            <a:ext cx="8153400" cy="1143000"/>
          </a:xfrm>
        </p:spPr>
        <p:txBody>
          <a:bodyPr/>
          <a:lstStyle/>
          <a:p>
            <a:r>
              <a:rPr lang="en-GB" altLang="en-US"/>
              <a:t>Why choose a school in Enfield - </a:t>
            </a:r>
            <a:r>
              <a:rPr lang="en-GB" altLang="en-US" sz="2000"/>
              <a:t>continued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DA32DEBA-9AE8-76DA-689A-96AB356E07C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04800" y="1125538"/>
            <a:ext cx="8153400" cy="4679950"/>
          </a:xfrm>
        </p:spPr>
        <p:txBody>
          <a:bodyPr/>
          <a:lstStyle/>
          <a:p>
            <a:pPr>
              <a:lnSpc>
                <a:spcPct val="105000"/>
              </a:lnSpc>
              <a:buFont typeface="Symbol" pitchFamily="2" charset="2"/>
              <a:buChar char=""/>
            </a:pPr>
            <a:r>
              <a:rPr lang="en-GB" altLang="en-US" sz="2400">
                <a:cs typeface="Times New Roman" panose="02020603050405020304" pitchFamily="18" charset="0"/>
              </a:rPr>
              <a:t>Work from some Enfield schools has been highlighted nationally – both work done by teachers and work in support from the Education Service.</a:t>
            </a:r>
          </a:p>
          <a:p>
            <a:pPr>
              <a:lnSpc>
                <a:spcPct val="105000"/>
              </a:lnSpc>
              <a:buFont typeface="Symbol" pitchFamily="2" charset="2"/>
              <a:buChar char=""/>
            </a:pPr>
            <a:r>
              <a:rPr lang="en-GB" altLang="en-US" sz="2400">
                <a:cs typeface="Times New Roman" panose="02020603050405020304" pitchFamily="18" charset="0"/>
              </a:rPr>
              <a:t>We support schools in sharing good practice.</a:t>
            </a:r>
            <a:endParaRPr lang="en-GB" altLang="en-US" sz="2400">
              <a:cs typeface="Calibri" panose="020F0502020204030204" pitchFamily="34" charset="0"/>
            </a:endParaRPr>
          </a:p>
          <a:p>
            <a:pPr>
              <a:lnSpc>
                <a:spcPct val="105000"/>
              </a:lnSpc>
              <a:buFont typeface="Symbol" pitchFamily="2" charset="2"/>
              <a:buChar char=""/>
            </a:pPr>
            <a:r>
              <a:rPr lang="en-GB" altLang="en-US" sz="2400">
                <a:cs typeface="Times New Roman" panose="02020603050405020304" pitchFamily="18" charset="0"/>
              </a:rPr>
              <a:t>Enfield Music Service support children and young people.</a:t>
            </a:r>
          </a:p>
          <a:p>
            <a:pPr>
              <a:lnSpc>
                <a:spcPct val="105000"/>
              </a:lnSpc>
              <a:buFont typeface="Symbol" pitchFamily="2" charset="2"/>
              <a:buChar char=""/>
            </a:pPr>
            <a:r>
              <a:rPr lang="en-GB" altLang="en-US" sz="2400">
                <a:cs typeface="Times New Roman" panose="02020603050405020304" pitchFamily="18" charset="0"/>
              </a:rPr>
              <a:t>Enfield High Achievers Event celebrates the best academic outcomes of pupils in Year 11</a:t>
            </a:r>
            <a:endParaRPr lang="en-GB" altLang="en-US" sz="2400"/>
          </a:p>
          <a:p>
            <a:endParaRPr lang="en-GB" altLang="en-US"/>
          </a:p>
        </p:txBody>
      </p:sp>
      <p:pic>
        <p:nvPicPr>
          <p:cNvPr id="30724" name="Picture 2">
            <a:extLst>
              <a:ext uri="{FF2B5EF4-FFF2-40B4-BE49-F238E27FC236}">
                <a16:creationId xmlns:a16="http://schemas.microsoft.com/office/drawing/2014/main" id="{AF6B81A7-D84B-2134-7DB0-6C63D62E1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581525"/>
            <a:ext cx="4875212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Box 1">
            <a:extLst>
              <a:ext uri="{FF2B5EF4-FFF2-40B4-BE49-F238E27FC236}">
                <a16:creationId xmlns:a16="http://schemas.microsoft.com/office/drawing/2014/main" id="{9E0EC153-F836-97B0-5628-F05246F35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5732463"/>
            <a:ext cx="5480050" cy="4635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latin typeface="+mn-lt"/>
              </a:rPr>
              <a:t>Any questions?</a:t>
            </a:r>
          </a:p>
        </p:txBody>
      </p:sp>
      <p:pic>
        <p:nvPicPr>
          <p:cNvPr id="31747" name="Content Placeholder 3">
            <a:extLst>
              <a:ext uri="{FF2B5EF4-FFF2-40B4-BE49-F238E27FC236}">
                <a16:creationId xmlns:a16="http://schemas.microsoft.com/office/drawing/2014/main" id="{B30ED93F-1F48-4E31-01D2-9926ABF57BE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2500" y="347663"/>
            <a:ext cx="7651750" cy="5324475"/>
          </a:xfrm>
        </p:spPr>
      </p:pic>
    </p:spTree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Enfield Template">
  <a:themeElements>
    <a:clrScheme name="Enfield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field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Enfield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Cappa:Applications:Microsoft Office X:Templates:My Templates:Enfield Template.pot</Template>
  <TotalTime>5064</TotalTime>
  <Words>1294</Words>
  <Application>Microsoft Macintosh PowerPoint</Application>
  <PresentationFormat>On-screen Show (4:3)</PresentationFormat>
  <Paragraphs>176</Paragraphs>
  <Slides>21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Times</vt:lpstr>
      <vt:lpstr>Arial</vt:lpstr>
      <vt:lpstr>Calibri</vt:lpstr>
      <vt:lpstr>Segoe UI Light</vt:lpstr>
      <vt:lpstr>Times New Roman</vt:lpstr>
      <vt:lpstr>Symbol</vt:lpstr>
      <vt:lpstr>Enfield Template</vt:lpstr>
      <vt:lpstr>PowerPoint Presentation</vt:lpstr>
      <vt:lpstr>Types of Schools</vt:lpstr>
      <vt:lpstr>Schools in Enfield</vt:lpstr>
      <vt:lpstr>PowerPoint Presentation</vt:lpstr>
      <vt:lpstr>Admission Criteria</vt:lpstr>
      <vt:lpstr>Community School Admission Criteria (summary - see booklet for full details)</vt:lpstr>
      <vt:lpstr> Exceptions</vt:lpstr>
      <vt:lpstr>Partially or Fully Selective Schools</vt:lpstr>
      <vt:lpstr>What can Enfield parents expect?</vt:lpstr>
      <vt:lpstr>What can Enfield parents expect?</vt:lpstr>
      <vt:lpstr>How to apply - www.edmissions.org.uk </vt:lpstr>
      <vt:lpstr>Online Applications</vt:lpstr>
      <vt:lpstr>Making your application</vt:lpstr>
      <vt:lpstr>Making your application</vt:lpstr>
      <vt:lpstr>Enfield Schools - What happened this year   The furthest distance a place was offered for admission in September 2025 on national offer day (3 March 2025).  </vt:lpstr>
      <vt:lpstr>Things to remember…</vt:lpstr>
      <vt:lpstr>Things to remember</vt:lpstr>
      <vt:lpstr>Things to remember</vt:lpstr>
      <vt:lpstr>Why choose a school in Enfield</vt:lpstr>
      <vt:lpstr>Why choose a school in Enfield - continued</vt:lpstr>
      <vt:lpstr>PowerPoint Presentation</vt:lpstr>
    </vt:vector>
  </TitlesOfParts>
  <Company>뿿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 to add title</dc:title>
  <dc:creator>A User</dc:creator>
  <cp:lastModifiedBy>LISA EVERARD</cp:lastModifiedBy>
  <cp:revision>231</cp:revision>
  <cp:lastPrinted>2019-08-20T09:31:08Z</cp:lastPrinted>
  <dcterms:created xsi:type="dcterms:W3CDTF">2011-01-25T14:32:41Z</dcterms:created>
  <dcterms:modified xsi:type="dcterms:W3CDTF">2025-09-16T20:06:14Z</dcterms:modified>
</cp:coreProperties>
</file>